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62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ExtraBold" panose="00000900000000000000" pitchFamily="2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7">
          <p15:clr>
            <a:srgbClr val="9AA0A6"/>
          </p15:clr>
        </p15:guide>
        <p15:guide id="4" pos="454">
          <p15:clr>
            <a:srgbClr val="9AA0A6"/>
          </p15:clr>
        </p15:guide>
        <p15:guide id="5" pos="5306">
          <p15:clr>
            <a:srgbClr val="9AA0A6"/>
          </p15:clr>
        </p15:guide>
        <p15:guide id="6" orient="horz" pos="737">
          <p15:clr>
            <a:srgbClr val="9AA0A6"/>
          </p15:clr>
        </p15:guide>
        <p15:guide id="7" orient="horz" pos="9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  <p:guide orient="horz" pos="397"/>
        <p:guide pos="454"/>
        <p:guide pos="5306"/>
        <p:guide orient="horz" pos="737"/>
        <p:guide orient="horz" pos="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d188344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d188344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d188344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d188344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54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d188344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d188344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8418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d188344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d188344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336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d188344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d188344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762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d188344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d188344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4231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d188344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d188344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48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/>
        </p:nvSpPr>
        <p:spPr>
          <a:xfrm>
            <a:off x="1755600" y="2524600"/>
            <a:ext cx="5632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N  U  E  V  O </a:t>
            </a:r>
            <a:r>
              <a:rPr lang="es" sz="23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L  E  Ó  N</a:t>
            </a:r>
            <a:endParaRPr sz="19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9"/>
          <p:cNvSpPr txBox="1"/>
          <p:nvPr/>
        </p:nvSpPr>
        <p:spPr>
          <a:xfrm>
            <a:off x="1765874" y="2991075"/>
            <a:ext cx="5632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2 0 2 3</a:t>
            </a:r>
            <a:endParaRPr sz="13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9"/>
          <p:cNvSpPr/>
          <p:nvPr/>
        </p:nvSpPr>
        <p:spPr>
          <a:xfrm>
            <a:off x="4186400" y="2381348"/>
            <a:ext cx="771300" cy="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1FFF4C3-91AE-466B-BBB5-35BD6E207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29" y="239007"/>
            <a:ext cx="828517" cy="10525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3583F2-39E8-418C-92D3-EC61BA8514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1" y="290206"/>
            <a:ext cx="1896667" cy="916589"/>
          </a:xfrm>
          <a:prstGeom prst="rect">
            <a:avLst/>
          </a:prstGeom>
        </p:spPr>
      </p:pic>
      <p:sp>
        <p:nvSpPr>
          <p:cNvPr id="12" name="8 CuadroTexto">
            <a:extLst>
              <a:ext uri="{FF2B5EF4-FFF2-40B4-BE49-F238E27FC236}">
                <a16:creationId xmlns:a16="http://schemas.microsoft.com/office/drawing/2014/main" id="{C38091DA-D478-47FE-AE4F-A726FB995B57}"/>
              </a:ext>
            </a:extLst>
          </p:cNvPr>
          <p:cNvSpPr txBox="1"/>
          <p:nvPr/>
        </p:nvSpPr>
        <p:spPr>
          <a:xfrm>
            <a:off x="647564" y="87507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Cobertura de personas recién nacidas Tamizadas</a:t>
            </a:r>
          </a:p>
          <a:p>
            <a:pPr algn="ctr"/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hospitales de la Secretaría de Salud Enero 2023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7 Tabla">
            <a:extLst>
              <a:ext uri="{FF2B5EF4-FFF2-40B4-BE49-F238E27FC236}">
                <a16:creationId xmlns:a16="http://schemas.microsoft.com/office/drawing/2014/main" id="{B3A67F20-0A93-4A71-9016-DEB3E134C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18125"/>
              </p:ext>
            </p:extLst>
          </p:nvPr>
        </p:nvGraphicFramePr>
        <p:xfrm>
          <a:off x="563340" y="1631207"/>
          <a:ext cx="3785634" cy="318907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                        Fase Pre-analítica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Nacimientos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Tamizados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Cobertura</a:t>
                      </a:r>
                    </a:p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Hospital General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Dr. Arroyo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Sin datos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Cerralvo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Sin datos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Galeana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Sin datos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Linares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Sin datos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Montemorelos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Sin datos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 Metropolitano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Sin datos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385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Regional Materno Infantil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Sin datos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915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Sabinas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Sin datos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Sin datos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1,601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4" name="10 Tabla">
            <a:extLst>
              <a:ext uri="{FF2B5EF4-FFF2-40B4-BE49-F238E27FC236}">
                <a16:creationId xmlns:a16="http://schemas.microsoft.com/office/drawing/2014/main" id="{C43E444E-3005-4CD1-9A09-EC33DC83B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13076"/>
              </p:ext>
            </p:extLst>
          </p:nvPr>
        </p:nvGraphicFramePr>
        <p:xfrm>
          <a:off x="5591963" y="1656152"/>
          <a:ext cx="2397006" cy="27504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Enfermos detectados  y tratados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Enfermedad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Número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Hipotiroidismo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Deficiencia de G6PD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Galactosemia 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Fenilcetonuria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Fibrosis Quística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2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Hiperplasia Suprarrenal Congénita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5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9 CuadroTexto">
            <a:extLst>
              <a:ext uri="{FF2B5EF4-FFF2-40B4-BE49-F238E27FC236}">
                <a16:creationId xmlns:a16="http://schemas.microsoft.com/office/drawing/2014/main" id="{4B2EFAAE-01C4-4F29-8E7E-9E33E436E128}"/>
              </a:ext>
            </a:extLst>
          </p:cNvPr>
          <p:cNvSpPr txBox="1"/>
          <p:nvPr/>
        </p:nvSpPr>
        <p:spPr>
          <a:xfrm>
            <a:off x="4985626" y="4541399"/>
            <a:ext cx="415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MX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reportes *preliminares internos del Programa de Salud Materna y Perinatal, Nuevo León. 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1FFF4C3-91AE-466B-BBB5-35BD6E207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29" y="239007"/>
            <a:ext cx="828517" cy="10525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3583F2-39E8-418C-92D3-EC61BA851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1" y="290206"/>
            <a:ext cx="1896667" cy="916589"/>
          </a:xfrm>
          <a:prstGeom prst="rect">
            <a:avLst/>
          </a:prstGeom>
        </p:spPr>
      </p:pic>
      <p:sp>
        <p:nvSpPr>
          <p:cNvPr id="12" name="8 CuadroTexto">
            <a:extLst>
              <a:ext uri="{FF2B5EF4-FFF2-40B4-BE49-F238E27FC236}">
                <a16:creationId xmlns:a16="http://schemas.microsoft.com/office/drawing/2014/main" id="{C38091DA-D478-47FE-AE4F-A726FB995B57}"/>
              </a:ext>
            </a:extLst>
          </p:cNvPr>
          <p:cNvSpPr txBox="1"/>
          <p:nvPr/>
        </p:nvSpPr>
        <p:spPr>
          <a:xfrm>
            <a:off x="647564" y="87507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Cobertura de personas recién nacidas Tamizadas</a:t>
            </a:r>
          </a:p>
          <a:p>
            <a:pPr algn="ctr"/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hospitales de la Secretaría de Salud Febrero 2023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7 Tabla">
            <a:extLst>
              <a:ext uri="{FF2B5EF4-FFF2-40B4-BE49-F238E27FC236}">
                <a16:creationId xmlns:a16="http://schemas.microsoft.com/office/drawing/2014/main" id="{B3A67F20-0A93-4A71-9016-DEB3E134C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14046"/>
              </p:ext>
            </p:extLst>
          </p:nvPr>
        </p:nvGraphicFramePr>
        <p:xfrm>
          <a:off x="563340" y="1631207"/>
          <a:ext cx="3785634" cy="318907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                        Fase Pre-analítica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Nacimientos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Tamizados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Cobertura</a:t>
                      </a:r>
                    </a:p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Hospital General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Dr. Arroyo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129.1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Cerralvo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122.2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Galeana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117.6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Linares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93.3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Montemorelos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179.2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 Metropolitano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292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329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112.6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Regional Materno Infantil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652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931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142.7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Sabinas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1,126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1,507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133.8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4" name="10 Tabla">
            <a:extLst>
              <a:ext uri="{FF2B5EF4-FFF2-40B4-BE49-F238E27FC236}">
                <a16:creationId xmlns:a16="http://schemas.microsoft.com/office/drawing/2014/main" id="{C43E444E-3005-4CD1-9A09-EC33DC83B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77759"/>
              </p:ext>
            </p:extLst>
          </p:nvPr>
        </p:nvGraphicFramePr>
        <p:xfrm>
          <a:off x="5591963" y="1656152"/>
          <a:ext cx="2397006" cy="27504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Enfermos detectados  y tratados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Enfermedad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Número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Hipotiroidismo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Deficiencia de G6PD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Galactosemia 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Fenilcetonuria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Fibrosis Quística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2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Hiperplasia Suprarrenal Congénita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5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9 CuadroTexto">
            <a:extLst>
              <a:ext uri="{FF2B5EF4-FFF2-40B4-BE49-F238E27FC236}">
                <a16:creationId xmlns:a16="http://schemas.microsoft.com/office/drawing/2014/main" id="{4B2EFAAE-01C4-4F29-8E7E-9E33E436E128}"/>
              </a:ext>
            </a:extLst>
          </p:cNvPr>
          <p:cNvSpPr txBox="1"/>
          <p:nvPr/>
        </p:nvSpPr>
        <p:spPr>
          <a:xfrm>
            <a:off x="4985626" y="4541399"/>
            <a:ext cx="415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MX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reportes *preliminares internos del Programa de Salud Materna y Perinatal, Nuevo León. </a:t>
            </a:r>
          </a:p>
        </p:txBody>
      </p:sp>
    </p:spTree>
    <p:extLst>
      <p:ext uri="{BB962C8B-B14F-4D97-AF65-F5344CB8AC3E}">
        <p14:creationId xmlns:p14="http://schemas.microsoft.com/office/powerpoint/2010/main" val="191787757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1FFF4C3-91AE-466B-BBB5-35BD6E207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29" y="239007"/>
            <a:ext cx="828517" cy="10525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3583F2-39E8-418C-92D3-EC61BA851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1" y="290206"/>
            <a:ext cx="1896667" cy="916589"/>
          </a:xfrm>
          <a:prstGeom prst="rect">
            <a:avLst/>
          </a:prstGeom>
        </p:spPr>
      </p:pic>
      <p:sp>
        <p:nvSpPr>
          <p:cNvPr id="12" name="8 CuadroTexto">
            <a:extLst>
              <a:ext uri="{FF2B5EF4-FFF2-40B4-BE49-F238E27FC236}">
                <a16:creationId xmlns:a16="http://schemas.microsoft.com/office/drawing/2014/main" id="{C38091DA-D478-47FE-AE4F-A726FB995B57}"/>
              </a:ext>
            </a:extLst>
          </p:cNvPr>
          <p:cNvSpPr txBox="1"/>
          <p:nvPr/>
        </p:nvSpPr>
        <p:spPr>
          <a:xfrm>
            <a:off x="647564" y="87507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Cobertura de personas recién nacidas Tamizadas</a:t>
            </a:r>
          </a:p>
          <a:p>
            <a:pPr algn="ctr"/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hospitales de la Secretaría de Salud Marzo 2023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7 Tabla">
            <a:extLst>
              <a:ext uri="{FF2B5EF4-FFF2-40B4-BE49-F238E27FC236}">
                <a16:creationId xmlns:a16="http://schemas.microsoft.com/office/drawing/2014/main" id="{B3A67F20-0A93-4A71-9016-DEB3E134C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23606"/>
              </p:ext>
            </p:extLst>
          </p:nvPr>
        </p:nvGraphicFramePr>
        <p:xfrm>
          <a:off x="563340" y="1631207"/>
          <a:ext cx="3785634" cy="318907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                        Fase Pre-analítica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Nacimientos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Tamizados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Cobertura</a:t>
                      </a:r>
                    </a:p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Hospital General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Dr. Arroyo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143.3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Cerralvo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Galeana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Linares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108.5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Montemorelos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138.2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 Metropolitano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269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329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122.3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Regional Materno Infantil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657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771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117.3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Sabinas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118.7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1,120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1,359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121.3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4" name="10 Tabla">
            <a:extLst>
              <a:ext uri="{FF2B5EF4-FFF2-40B4-BE49-F238E27FC236}">
                <a16:creationId xmlns:a16="http://schemas.microsoft.com/office/drawing/2014/main" id="{C43E444E-3005-4CD1-9A09-EC33DC83B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09583"/>
              </p:ext>
            </p:extLst>
          </p:nvPr>
        </p:nvGraphicFramePr>
        <p:xfrm>
          <a:off x="5591963" y="1656152"/>
          <a:ext cx="2397006" cy="27504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Enfermos detectados  y tratados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Enfermedad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Número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Hipotiroidismo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Deficiencia de G6PD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Galactosemia 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Fenilcetonuria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Fibrosis Quística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2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Hiperplasia Suprarrenal Congénita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5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9 CuadroTexto">
            <a:extLst>
              <a:ext uri="{FF2B5EF4-FFF2-40B4-BE49-F238E27FC236}">
                <a16:creationId xmlns:a16="http://schemas.microsoft.com/office/drawing/2014/main" id="{4B2EFAAE-01C4-4F29-8E7E-9E33E436E128}"/>
              </a:ext>
            </a:extLst>
          </p:cNvPr>
          <p:cNvSpPr txBox="1"/>
          <p:nvPr/>
        </p:nvSpPr>
        <p:spPr>
          <a:xfrm>
            <a:off x="4985626" y="4541399"/>
            <a:ext cx="415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MX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reportes *preliminares internos del Programa de Salud Materna y Perinatal, Nuevo León. </a:t>
            </a:r>
          </a:p>
        </p:txBody>
      </p:sp>
    </p:spTree>
    <p:extLst>
      <p:ext uri="{BB962C8B-B14F-4D97-AF65-F5344CB8AC3E}">
        <p14:creationId xmlns:p14="http://schemas.microsoft.com/office/powerpoint/2010/main" val="30385809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1FFF4C3-91AE-466B-BBB5-35BD6E207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29" y="239007"/>
            <a:ext cx="828517" cy="10525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3583F2-39E8-418C-92D3-EC61BA851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1" y="290206"/>
            <a:ext cx="1896667" cy="916589"/>
          </a:xfrm>
          <a:prstGeom prst="rect">
            <a:avLst/>
          </a:prstGeom>
        </p:spPr>
      </p:pic>
      <p:sp>
        <p:nvSpPr>
          <p:cNvPr id="12" name="8 CuadroTexto">
            <a:extLst>
              <a:ext uri="{FF2B5EF4-FFF2-40B4-BE49-F238E27FC236}">
                <a16:creationId xmlns:a16="http://schemas.microsoft.com/office/drawing/2014/main" id="{C38091DA-D478-47FE-AE4F-A726FB995B57}"/>
              </a:ext>
            </a:extLst>
          </p:cNvPr>
          <p:cNvSpPr txBox="1"/>
          <p:nvPr/>
        </p:nvSpPr>
        <p:spPr>
          <a:xfrm>
            <a:off x="647564" y="87507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Cobertura de personas recién nacidas Tamizadas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 hospitales de la Secretaría de Salud </a:t>
            </a:r>
            <a:r>
              <a:rPr lang="es-MX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Abril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13" name="7 Tabla">
            <a:extLst>
              <a:ext uri="{FF2B5EF4-FFF2-40B4-BE49-F238E27FC236}">
                <a16:creationId xmlns:a16="http://schemas.microsoft.com/office/drawing/2014/main" id="{B3A67F20-0A93-4A71-9016-DEB3E134C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55375"/>
              </p:ext>
            </p:extLst>
          </p:nvPr>
        </p:nvGraphicFramePr>
        <p:xfrm>
          <a:off x="563340" y="1631207"/>
          <a:ext cx="3785634" cy="318907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                        Fase Pre-analítica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Nacimientos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Tamizados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Cobertura</a:t>
                      </a:r>
                    </a:p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Hospital General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Dr. Arroyo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137.7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Cerralvo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Galeana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123.8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Linares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130.7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Montemorelos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141.8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 Metropolitano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229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297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129.6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Regional Materno Infantil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610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711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116.5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Sabinas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121.7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1,017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1,243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122.2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4" name="10 Tabla">
            <a:extLst>
              <a:ext uri="{FF2B5EF4-FFF2-40B4-BE49-F238E27FC236}">
                <a16:creationId xmlns:a16="http://schemas.microsoft.com/office/drawing/2014/main" id="{C43E444E-3005-4CD1-9A09-EC33DC83B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19006"/>
              </p:ext>
            </p:extLst>
          </p:nvPr>
        </p:nvGraphicFramePr>
        <p:xfrm>
          <a:off x="5591963" y="1656152"/>
          <a:ext cx="2397006" cy="27504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Enfermos detectados  y tratados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Enfermedad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Número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Hipotiroidismo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Deficiencia de G6PD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Galactosemia 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Fenilcetonuria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Fibrosis Quística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2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Hiperplasia Suprarrenal Congénita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5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9 CuadroTexto">
            <a:extLst>
              <a:ext uri="{FF2B5EF4-FFF2-40B4-BE49-F238E27FC236}">
                <a16:creationId xmlns:a16="http://schemas.microsoft.com/office/drawing/2014/main" id="{4B2EFAAE-01C4-4F29-8E7E-9E33E436E128}"/>
              </a:ext>
            </a:extLst>
          </p:cNvPr>
          <p:cNvSpPr txBox="1"/>
          <p:nvPr/>
        </p:nvSpPr>
        <p:spPr>
          <a:xfrm>
            <a:off x="4985626" y="4541399"/>
            <a:ext cx="415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Fuente: </a:t>
            </a:r>
            <a:r>
              <a:rPr kumimoji="0" lang="es-MX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reportes *preliminares internos del Programa de Salud Materna y Perinatal, Nuevo León. </a:t>
            </a:r>
          </a:p>
        </p:txBody>
      </p:sp>
    </p:spTree>
    <p:extLst>
      <p:ext uri="{BB962C8B-B14F-4D97-AF65-F5344CB8AC3E}">
        <p14:creationId xmlns:p14="http://schemas.microsoft.com/office/powerpoint/2010/main" val="1606943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1FFF4C3-91AE-466B-BBB5-35BD6E207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29" y="239007"/>
            <a:ext cx="828517" cy="10525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3583F2-39E8-418C-92D3-EC61BA851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1" y="290206"/>
            <a:ext cx="1896667" cy="916589"/>
          </a:xfrm>
          <a:prstGeom prst="rect">
            <a:avLst/>
          </a:prstGeom>
        </p:spPr>
      </p:pic>
      <p:sp>
        <p:nvSpPr>
          <p:cNvPr id="12" name="8 CuadroTexto">
            <a:extLst>
              <a:ext uri="{FF2B5EF4-FFF2-40B4-BE49-F238E27FC236}">
                <a16:creationId xmlns:a16="http://schemas.microsoft.com/office/drawing/2014/main" id="{C38091DA-D478-47FE-AE4F-A726FB995B57}"/>
              </a:ext>
            </a:extLst>
          </p:cNvPr>
          <p:cNvSpPr txBox="1"/>
          <p:nvPr/>
        </p:nvSpPr>
        <p:spPr>
          <a:xfrm>
            <a:off x="647564" y="87507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Cobertura de personas recién nacidas Tamizadas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 hospitales de la Secretaría de Salud </a:t>
            </a:r>
            <a:r>
              <a:rPr lang="es-MX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13" name="7 Tabla">
            <a:extLst>
              <a:ext uri="{FF2B5EF4-FFF2-40B4-BE49-F238E27FC236}">
                <a16:creationId xmlns:a16="http://schemas.microsoft.com/office/drawing/2014/main" id="{B3A67F20-0A93-4A71-9016-DEB3E134C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626747"/>
              </p:ext>
            </p:extLst>
          </p:nvPr>
        </p:nvGraphicFramePr>
        <p:xfrm>
          <a:off x="563340" y="1631207"/>
          <a:ext cx="3785634" cy="318907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                        Fase Pre-analítica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Nacimientos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Tamizados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Cobertura</a:t>
                      </a:r>
                    </a:p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Hospital General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Dr. Arroyo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162.2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Cerralvo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114.2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Galeana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161.1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Linares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107.1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Montemorelos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162.5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 Metropolitano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253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314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124.1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Regional Materno Infantil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651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836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128.4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Sabinas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187.5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1,080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1,413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130.8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4" name="10 Tabla">
            <a:extLst>
              <a:ext uri="{FF2B5EF4-FFF2-40B4-BE49-F238E27FC236}">
                <a16:creationId xmlns:a16="http://schemas.microsoft.com/office/drawing/2014/main" id="{C43E444E-3005-4CD1-9A09-EC33DC83BEF1}"/>
              </a:ext>
            </a:extLst>
          </p:cNvPr>
          <p:cNvGraphicFramePr>
            <a:graphicFrameLocks noGrp="1"/>
          </p:cNvGraphicFramePr>
          <p:nvPr/>
        </p:nvGraphicFramePr>
        <p:xfrm>
          <a:off x="5591963" y="1656152"/>
          <a:ext cx="2397006" cy="27504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Enfermos detectados  y tratados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Enfermedad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Número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Hipotiroidismo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Deficiencia de G6PD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Galactosemia 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Fenilcetonuria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Fibrosis Quística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2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Hiperplasia Suprarrenal Congénita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5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9 CuadroTexto">
            <a:extLst>
              <a:ext uri="{FF2B5EF4-FFF2-40B4-BE49-F238E27FC236}">
                <a16:creationId xmlns:a16="http://schemas.microsoft.com/office/drawing/2014/main" id="{4B2EFAAE-01C4-4F29-8E7E-9E33E436E128}"/>
              </a:ext>
            </a:extLst>
          </p:cNvPr>
          <p:cNvSpPr txBox="1"/>
          <p:nvPr/>
        </p:nvSpPr>
        <p:spPr>
          <a:xfrm>
            <a:off x="4985626" y="4541399"/>
            <a:ext cx="415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Fuente: </a:t>
            </a:r>
            <a:r>
              <a:rPr kumimoji="0" lang="es-MX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reportes *preliminares internos del Programa de Salud Materna y Perinatal, Nuevo León. </a:t>
            </a:r>
          </a:p>
        </p:txBody>
      </p:sp>
    </p:spTree>
    <p:extLst>
      <p:ext uri="{BB962C8B-B14F-4D97-AF65-F5344CB8AC3E}">
        <p14:creationId xmlns:p14="http://schemas.microsoft.com/office/powerpoint/2010/main" val="308581586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1FFF4C3-91AE-466B-BBB5-35BD6E207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29" y="239007"/>
            <a:ext cx="828517" cy="10525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3583F2-39E8-418C-92D3-EC61BA851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1" y="290206"/>
            <a:ext cx="1896667" cy="916589"/>
          </a:xfrm>
          <a:prstGeom prst="rect">
            <a:avLst/>
          </a:prstGeom>
        </p:spPr>
      </p:pic>
      <p:sp>
        <p:nvSpPr>
          <p:cNvPr id="12" name="8 CuadroTexto">
            <a:extLst>
              <a:ext uri="{FF2B5EF4-FFF2-40B4-BE49-F238E27FC236}">
                <a16:creationId xmlns:a16="http://schemas.microsoft.com/office/drawing/2014/main" id="{C38091DA-D478-47FE-AE4F-A726FB995B57}"/>
              </a:ext>
            </a:extLst>
          </p:cNvPr>
          <p:cNvSpPr txBox="1"/>
          <p:nvPr/>
        </p:nvSpPr>
        <p:spPr>
          <a:xfrm>
            <a:off x="647564" y="87507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Cobertura de personas recién nacidas Tamizadas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 hospitales de la Secretaría de Salud </a:t>
            </a:r>
            <a:r>
              <a:rPr lang="es-MX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13" name="7 Tabla">
            <a:extLst>
              <a:ext uri="{FF2B5EF4-FFF2-40B4-BE49-F238E27FC236}">
                <a16:creationId xmlns:a16="http://schemas.microsoft.com/office/drawing/2014/main" id="{B3A67F20-0A93-4A71-9016-DEB3E134C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21156"/>
              </p:ext>
            </p:extLst>
          </p:nvPr>
        </p:nvGraphicFramePr>
        <p:xfrm>
          <a:off x="563340" y="1631207"/>
          <a:ext cx="3785634" cy="318907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                        Fase Pre-analítica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Nacimientos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Tamizados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Cobertura</a:t>
                      </a:r>
                    </a:p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Hospital General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Dr. Arroyo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Cerralvo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166.6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Galeana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106.6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Linares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134.2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Montemorelos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160.7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 Metropolitano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298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313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105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Regional Materno Infantil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755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888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117.6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Sabinas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1,251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1,489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4" name="10 Tabla">
            <a:extLst>
              <a:ext uri="{FF2B5EF4-FFF2-40B4-BE49-F238E27FC236}">
                <a16:creationId xmlns:a16="http://schemas.microsoft.com/office/drawing/2014/main" id="{C43E444E-3005-4CD1-9A09-EC33DC83BEF1}"/>
              </a:ext>
            </a:extLst>
          </p:cNvPr>
          <p:cNvGraphicFramePr>
            <a:graphicFrameLocks noGrp="1"/>
          </p:cNvGraphicFramePr>
          <p:nvPr/>
        </p:nvGraphicFramePr>
        <p:xfrm>
          <a:off x="5591963" y="1656152"/>
          <a:ext cx="2397006" cy="27504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Enfermos detectados  y tratados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Enfermedad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Número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Hipotiroidismo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Deficiencia de G6PD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Galactosemia 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Fenilcetonuria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Fibrosis Quística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2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Hiperplasia Suprarrenal Congénita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5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9 CuadroTexto">
            <a:extLst>
              <a:ext uri="{FF2B5EF4-FFF2-40B4-BE49-F238E27FC236}">
                <a16:creationId xmlns:a16="http://schemas.microsoft.com/office/drawing/2014/main" id="{4B2EFAAE-01C4-4F29-8E7E-9E33E436E128}"/>
              </a:ext>
            </a:extLst>
          </p:cNvPr>
          <p:cNvSpPr txBox="1"/>
          <p:nvPr/>
        </p:nvSpPr>
        <p:spPr>
          <a:xfrm>
            <a:off x="4985626" y="4541399"/>
            <a:ext cx="415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Fuente: </a:t>
            </a:r>
            <a:r>
              <a:rPr kumimoji="0" lang="es-MX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reportes *preliminares internos del Programa de Salud Materna y Perinatal, Nuevo León. </a:t>
            </a:r>
          </a:p>
        </p:txBody>
      </p:sp>
    </p:spTree>
    <p:extLst>
      <p:ext uri="{BB962C8B-B14F-4D97-AF65-F5344CB8AC3E}">
        <p14:creationId xmlns:p14="http://schemas.microsoft.com/office/powerpoint/2010/main" val="201714074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1FFF4C3-91AE-466B-BBB5-35BD6E207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29" y="239007"/>
            <a:ext cx="828517" cy="10525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3583F2-39E8-418C-92D3-EC61BA851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1" y="290206"/>
            <a:ext cx="1896667" cy="916589"/>
          </a:xfrm>
          <a:prstGeom prst="rect">
            <a:avLst/>
          </a:prstGeom>
        </p:spPr>
      </p:pic>
      <p:sp>
        <p:nvSpPr>
          <p:cNvPr id="12" name="8 CuadroTexto">
            <a:extLst>
              <a:ext uri="{FF2B5EF4-FFF2-40B4-BE49-F238E27FC236}">
                <a16:creationId xmlns:a16="http://schemas.microsoft.com/office/drawing/2014/main" id="{C38091DA-D478-47FE-AE4F-A726FB995B57}"/>
              </a:ext>
            </a:extLst>
          </p:cNvPr>
          <p:cNvSpPr txBox="1"/>
          <p:nvPr/>
        </p:nvSpPr>
        <p:spPr>
          <a:xfrm>
            <a:off x="647564" y="87507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Cobertura de personas recién nacidas Tamizadas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 hospitales de la Secretaría de Salud Julio 2023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13" name="7 Tabla">
            <a:extLst>
              <a:ext uri="{FF2B5EF4-FFF2-40B4-BE49-F238E27FC236}">
                <a16:creationId xmlns:a16="http://schemas.microsoft.com/office/drawing/2014/main" id="{B3A67F20-0A93-4A71-9016-DEB3E134C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33370"/>
              </p:ext>
            </p:extLst>
          </p:nvPr>
        </p:nvGraphicFramePr>
        <p:xfrm>
          <a:off x="563340" y="1631207"/>
          <a:ext cx="3785634" cy="318907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                        Fase Pre-analítica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Nacimientos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de Tamizados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Cobertura</a:t>
                      </a:r>
                    </a:p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MX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Hospital General</a:t>
                      </a:r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Dr. Arroyo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Cerralvo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166.6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Galeana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106.6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Linares 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134.2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Montemorelos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160.7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 Metropolitano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298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403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105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Regional Materno Infantil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743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904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117.6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4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Hospital General Sabinas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1,246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1,570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119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4" name="10 Tabla">
            <a:extLst>
              <a:ext uri="{FF2B5EF4-FFF2-40B4-BE49-F238E27FC236}">
                <a16:creationId xmlns:a16="http://schemas.microsoft.com/office/drawing/2014/main" id="{C43E444E-3005-4CD1-9A09-EC33DC83B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53474"/>
              </p:ext>
            </p:extLst>
          </p:nvPr>
        </p:nvGraphicFramePr>
        <p:xfrm>
          <a:off x="5591963" y="1656152"/>
          <a:ext cx="2397006" cy="27504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Tamiz</a:t>
                      </a:r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Metabólico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Enfermos detectados  y tratados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Enfermedad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Número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Hipotiroidismo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Deficiencia de G6PD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Galactosemia 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Fenilcetonuria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Fibrosis Quística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2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Hiperplasia Suprarrenal Congénita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5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9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9 CuadroTexto">
            <a:extLst>
              <a:ext uri="{FF2B5EF4-FFF2-40B4-BE49-F238E27FC236}">
                <a16:creationId xmlns:a16="http://schemas.microsoft.com/office/drawing/2014/main" id="{4B2EFAAE-01C4-4F29-8E7E-9E33E436E128}"/>
              </a:ext>
            </a:extLst>
          </p:cNvPr>
          <p:cNvSpPr txBox="1"/>
          <p:nvPr/>
        </p:nvSpPr>
        <p:spPr>
          <a:xfrm>
            <a:off x="4985626" y="4541399"/>
            <a:ext cx="415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Fuente: </a:t>
            </a:r>
            <a:r>
              <a:rPr kumimoji="0" lang="es-MX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reportes *preliminares internos del Programa de Salud Materna y Perinatal, Nuevo León. </a:t>
            </a:r>
          </a:p>
        </p:txBody>
      </p:sp>
    </p:spTree>
    <p:extLst>
      <p:ext uri="{BB962C8B-B14F-4D97-AF65-F5344CB8AC3E}">
        <p14:creationId xmlns:p14="http://schemas.microsoft.com/office/powerpoint/2010/main" val="39868287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902</Words>
  <Application>Microsoft Office PowerPoint</Application>
  <PresentationFormat>Presentación en pantalla (16:9)</PresentationFormat>
  <Paragraphs>441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Times New Roman</vt:lpstr>
      <vt:lpstr>Poppins ExtraBold</vt:lpstr>
      <vt:lpstr>Arial</vt:lpstr>
      <vt:lpstr>Calibri</vt:lpstr>
      <vt:lpstr>Poppins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 Gomez Meza</dc:creator>
  <cp:lastModifiedBy>Dulina del Carmen Sanchez Rodriguez</cp:lastModifiedBy>
  <cp:revision>60</cp:revision>
  <dcterms:modified xsi:type="dcterms:W3CDTF">2023-08-07T14:14:03Z</dcterms:modified>
</cp:coreProperties>
</file>