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62" r:id="rId2"/>
    <p:sldId id="289" r:id="rId3"/>
    <p:sldId id="290" r:id="rId4"/>
    <p:sldId id="291" r:id="rId5"/>
    <p:sldId id="292" r:id="rId6"/>
    <p:sldId id="293" r:id="rId7"/>
    <p:sldId id="294" r:id="rId8"/>
    <p:sldId id="295" r:id="rId9"/>
  </p:sldIdLst>
  <p:sldSz cx="9144000" cy="5143500" type="screen16x9"/>
  <p:notesSz cx="6858000" cy="9144000"/>
  <p:embeddedFontLst>
    <p:embeddedFont>
      <p:font typeface="Montserrat Light" panose="00000400000000000000" pitchFamily="2" charset="0"/>
      <p:regular r:id="rId11"/>
      <p:italic r:id="rId12"/>
    </p:embeddedFont>
    <p:embeddedFont>
      <p:font typeface="Poppins" panose="00000500000000000000" pitchFamily="2" charset="0"/>
      <p:regular r:id="rId13"/>
      <p:bold r:id="rId14"/>
      <p:italic r:id="rId15"/>
      <p:boldItalic r:id="rId16"/>
    </p:embeddedFont>
    <p:embeddedFont>
      <p:font typeface="Poppins ExtraBold" panose="00000900000000000000" pitchFamily="2" charset="0"/>
      <p:bold r:id="rId17"/>
      <p:boldItalic r:id="rId18"/>
    </p:embeddedFont>
  </p:embeddedFontLst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97">
          <p15:clr>
            <a:srgbClr val="A4A3A4"/>
          </p15:clr>
        </p15:guide>
        <p15:guide id="4" pos="454">
          <p15:clr>
            <a:srgbClr val="A4A3A4"/>
          </p15:clr>
        </p15:guide>
        <p15:guide id="5" pos="5306">
          <p15:clr>
            <a:srgbClr val="A4A3A4"/>
          </p15:clr>
        </p15:guide>
        <p15:guide id="6" orient="horz" pos="737">
          <p15:clr>
            <a:srgbClr val="A4A3A4"/>
          </p15:clr>
        </p15:guide>
        <p15:guide id="7" orient="horz" pos="9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486"/>
      </p:cViewPr>
      <p:guideLst>
        <p:guide orient="horz" pos="1620"/>
        <p:guide pos="2880"/>
        <p:guide orient="horz" pos="397"/>
        <p:guide pos="454"/>
        <p:guide pos="5306"/>
        <p:guide orient="horz" pos="737"/>
        <p:guide orient="horz" pos="9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Google Shape;3;n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5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altLang="es-MX"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37211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1pPr>
    <a:lvl2pPr marL="914400" lvl="1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2pPr>
    <a:lvl3pPr marL="1371600" lvl="2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3pPr>
    <a:lvl4pPr marL="1828800" lvl="3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4pPr>
    <a:lvl5pPr marL="2286000" lvl="4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Google Shape;81;p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5123" name="Google Shape;82;p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MX" alt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612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Google Shape;123;gf591858e07_0_119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5603" name="Google Shape;124;gf591858e07_0_11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MX" alt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389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Google Shape;123;gf591858e07_0_119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5603" name="Google Shape;124;gf591858e07_0_11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MX" alt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375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Google Shape;123;gf591858e07_0_119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5603" name="Google Shape;124;gf591858e07_0_11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MX" alt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375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Google Shape;123;gf591858e07_0_119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5603" name="Google Shape;124;gf591858e07_0_11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MX" alt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375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Google Shape;123;gf591858e07_0_119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5603" name="Google Shape;124;gf591858e07_0_11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MX" alt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375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Google Shape;123;gf591858e07_0_119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5603" name="Google Shape;124;gf591858e07_0_11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MX" alt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375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Google Shape;123;gf591858e07_0_119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5603" name="Google Shape;124;gf591858e07_0_11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MX" alt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066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anchor="b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s-ES"/>
              <a:t>Haga clic para modificar el estilo de subtítulo del patrón</a:t>
            </a:r>
            <a:endParaRPr/>
          </a:p>
        </p:txBody>
      </p:sp>
      <p:sp>
        <p:nvSpPr>
          <p:cNvPr id="4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E5BE0F-6C77-45B9-8150-D80062FB0834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125164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anchor="b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A2C99E-CFDA-4B0B-B56A-566257715A16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210332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anchor="ctr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A92D2C-4DAE-4EE8-8E5C-2E3ABE272CE2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82498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30158-C40F-4696-8844-8AE262C424F6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30949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32076-82E6-4452-9C24-05BF666527F7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922642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464A4-CA7F-4431-B7B9-EF48CD190B18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05310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anchor="b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04B1B1-79CC-49B6-B09A-06FDD1EC2CDF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17858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anchor="ctr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74C3D1-9F5A-4C0C-A785-72CBADD0CF76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585119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36;p9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es-MX" altLang="es-MX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anchor="b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r>
              <a:rPr lang="es-ES"/>
              <a:t>Haga clic para modificar el estilo de subtítulo del patrón</a:t>
            </a: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anchor="ctr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Google Shape;40;p9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09FE089-A267-45BE-9303-2D149CD51E87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40716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anchor="ctr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964A5D-755A-46A7-9D64-D0C022E63258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64276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/>
          <p:cNvSpPr txBox="1">
            <a:spLocks noGrp="1"/>
          </p:cNvSpPr>
          <p:nvPr>
            <p:ph type="title"/>
          </p:nvPr>
        </p:nvSpPr>
        <p:spPr bwMode="auto">
          <a:xfrm>
            <a:off x="311150" y="444500"/>
            <a:ext cx="85217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altLang="es-MX">
              <a:sym typeface="Arial" panose="020B0604020202020204" pitchFamily="34" charset="0"/>
            </a:endParaRPr>
          </a:p>
        </p:txBody>
      </p:sp>
      <p:sp>
        <p:nvSpPr>
          <p:cNvPr id="1027" name="Google Shape;7;p1"/>
          <p:cNvSpPr txBox="1">
            <a:spLocks noGrp="1"/>
          </p:cNvSpPr>
          <p:nvPr>
            <p:ph type="body" idx="1"/>
          </p:nvPr>
        </p:nvSpPr>
        <p:spPr bwMode="auto">
          <a:xfrm>
            <a:off x="311150" y="1152525"/>
            <a:ext cx="85217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altLang="es-MX">
              <a:sym typeface="Arial" panose="020B0604020202020204" pitchFamily="34" charset="0"/>
            </a:endParaRPr>
          </a:p>
        </p:txBody>
      </p:sp>
      <p:sp>
        <p:nvSpPr>
          <p:cNvPr id="1028" name="Google Shape;8;p1"/>
          <p:cNvSpPr txBox="1">
            <a:spLocks noGrp="1"/>
          </p:cNvSpPr>
          <p:nvPr>
            <p:ph type="sldNum" idx="12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panose="020B0604020202020204" pitchFamily="34" charset="0"/>
              <a:buNone/>
              <a:defRPr sz="1000">
                <a:solidFill>
                  <a:srgbClr val="595959"/>
                </a:solidFill>
              </a:defRPr>
            </a:lvl1pPr>
          </a:lstStyle>
          <a:p>
            <a:fld id="{28AA1245-5A7D-4E8E-A941-72BECC4B39D4}" type="slidenum">
              <a:rPr lang="es-MX" altLang="es-MX"/>
              <a:pPr/>
              <a:t>‹Nº›</a:t>
            </a:fld>
            <a:endParaRPr lang="es-MX" altLang="es-MX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1" r:id="rId8"/>
    <p:sldLayoutId id="2147483668" r:id="rId9"/>
    <p:sldLayoutId id="214748366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Google Shape;84;p19"/>
          <p:cNvSpPr txBox="1">
            <a:spLocks noChangeArrowheads="1"/>
          </p:cNvSpPr>
          <p:nvPr/>
        </p:nvSpPr>
        <p:spPr bwMode="auto">
          <a:xfrm>
            <a:off x="1755775" y="2524125"/>
            <a:ext cx="56324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2300">
                <a:solidFill>
                  <a:srgbClr val="FFFFFF"/>
                </a:solidFill>
                <a:latin typeface="Poppins ExtraBold" panose="020B0604020202020204" charset="0"/>
                <a:sym typeface="Poppins ExtraBold" panose="020B0604020202020204" charset="0"/>
              </a:rPr>
              <a:t>N  U  E  V  O </a:t>
            </a:r>
            <a:r>
              <a:rPr lang="es-MX" altLang="es-MX" sz="2300">
                <a:solidFill>
                  <a:srgbClr val="FFFFFF"/>
                </a:solidFill>
                <a:latin typeface="Poppins" panose="020B0604020202020204" charset="0"/>
                <a:sym typeface="Poppins" panose="020B0604020202020204" charset="0"/>
              </a:rPr>
              <a:t>  L  E  Ó  N</a:t>
            </a:r>
            <a:endParaRPr lang="es-MX" altLang="es-MX" sz="1900">
              <a:solidFill>
                <a:srgbClr val="FFFFFF"/>
              </a:solidFill>
              <a:latin typeface="Poppins" panose="020B0604020202020204" charset="0"/>
              <a:sym typeface="Poppins" panose="020B0604020202020204" charset="0"/>
            </a:endParaRPr>
          </a:p>
        </p:txBody>
      </p:sp>
      <p:sp>
        <p:nvSpPr>
          <p:cNvPr id="4099" name="Google Shape;85;p19"/>
          <p:cNvSpPr txBox="1">
            <a:spLocks noChangeArrowheads="1"/>
          </p:cNvSpPr>
          <p:nvPr/>
        </p:nvSpPr>
        <p:spPr bwMode="auto">
          <a:xfrm>
            <a:off x="2530475" y="1497013"/>
            <a:ext cx="4083050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4300">
                <a:solidFill>
                  <a:srgbClr val="FFFFFF"/>
                </a:solidFill>
                <a:latin typeface="Poppins ExtraBold" panose="020B0604020202020204" charset="0"/>
                <a:sym typeface="Poppins ExtraBold" panose="020B0604020202020204" charset="0"/>
              </a:rPr>
              <a:t>COESIDA</a:t>
            </a:r>
          </a:p>
        </p:txBody>
      </p:sp>
      <p:sp>
        <p:nvSpPr>
          <p:cNvPr id="4100" name="Google Shape;86;p19"/>
          <p:cNvSpPr txBox="1">
            <a:spLocks noChangeArrowheads="1"/>
          </p:cNvSpPr>
          <p:nvPr/>
        </p:nvSpPr>
        <p:spPr bwMode="auto">
          <a:xfrm>
            <a:off x="1755775" y="2990850"/>
            <a:ext cx="563245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1700" dirty="0">
                <a:solidFill>
                  <a:srgbClr val="FFFFFF"/>
                </a:solidFill>
                <a:latin typeface="Poppins" panose="020B0604020202020204" charset="0"/>
                <a:sym typeface="Poppins" panose="020B0604020202020204" charset="0"/>
              </a:rPr>
              <a:t>2 0 2 3</a:t>
            </a:r>
            <a:endParaRPr lang="es-MX" altLang="es-MX" sz="1300" dirty="0">
              <a:solidFill>
                <a:srgbClr val="FFFFFF"/>
              </a:solidFill>
              <a:latin typeface="Poppins" panose="020B0604020202020204" charset="0"/>
              <a:sym typeface="Poppins" panose="020B0604020202020204" charset="0"/>
            </a:endParaRPr>
          </a:p>
        </p:txBody>
      </p:sp>
      <p:sp>
        <p:nvSpPr>
          <p:cNvPr id="4101" name="Google Shape;87;p19"/>
          <p:cNvSpPr>
            <a:spLocks noChangeArrowheads="1"/>
          </p:cNvSpPr>
          <p:nvPr/>
        </p:nvSpPr>
        <p:spPr bwMode="auto">
          <a:xfrm>
            <a:off x="4186238" y="2381250"/>
            <a:ext cx="771525" cy="44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es-MX" altLang="es-MX"/>
          </a:p>
        </p:txBody>
      </p:sp>
      <p:pic>
        <p:nvPicPr>
          <p:cNvPr id="410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2" r="67941"/>
          <a:stretch>
            <a:fillRect/>
          </a:stretch>
        </p:blipFill>
        <p:spPr bwMode="auto">
          <a:xfrm>
            <a:off x="1211263" y="1092200"/>
            <a:ext cx="1554162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/>
          <p:nvPr/>
        </p:nvSpPr>
        <p:spPr>
          <a:xfrm>
            <a:off x="2739770" y="155812"/>
            <a:ext cx="3732803" cy="898456"/>
          </a:xfrm>
          <a:prstGeom prst="round2DiagRect">
            <a:avLst>
              <a:gd name="adj1" fmla="val 33324"/>
              <a:gd name="adj2" fmla="val 3916"/>
            </a:avLst>
          </a:prstGeom>
          <a:solidFill>
            <a:srgbClr val="25A4DC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>
              <a:solidFill>
                <a:srgbClr val="25A4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79" name="Google Shape;127;p25"/>
          <p:cNvSpPr txBox="1">
            <a:spLocks noChangeArrowheads="1"/>
          </p:cNvSpPr>
          <p:nvPr/>
        </p:nvSpPr>
        <p:spPr bwMode="auto">
          <a:xfrm>
            <a:off x="2400300" y="348626"/>
            <a:ext cx="4343400" cy="800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2000" b="1" dirty="0">
                <a:solidFill>
                  <a:srgbClr val="F3F3F3"/>
                </a:solidFill>
                <a:latin typeface="Poppins" panose="020B0604020202020204" charset="0"/>
                <a:sym typeface="Poppins" panose="020B0604020202020204" charset="0"/>
              </a:rPr>
              <a:t>Detecciones</a:t>
            </a:r>
          </a:p>
          <a:p>
            <a:pPr algn="ctr" eaLnBrk="1" hangingPunct="1"/>
            <a:r>
              <a:rPr lang="es-MX" altLang="es-MX" sz="2000" b="1" dirty="0">
                <a:solidFill>
                  <a:srgbClr val="F3F3F3"/>
                </a:solidFill>
                <a:latin typeface="Poppins" panose="020B0604020202020204" charset="0"/>
                <a:sym typeface="Poppins" panose="020B0604020202020204" charset="0"/>
              </a:rPr>
              <a:t>VHC 2023</a:t>
            </a:r>
            <a:endParaRPr lang="es-MX" altLang="es-MX" sz="100" b="1" dirty="0">
              <a:solidFill>
                <a:srgbClr val="F3F3F3"/>
              </a:solidFill>
              <a:latin typeface="Poppins" panose="020B0604020202020204" charset="0"/>
              <a:sym typeface="Poppins" panose="020B060402020202020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92777" y="1674414"/>
            <a:ext cx="76112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u="sng" dirty="0"/>
              <a:t>Número de detecciones realizadas de VHC en el mes de ENERO  del 2023 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755098"/>
              </p:ext>
            </p:extLst>
          </p:nvPr>
        </p:nvGraphicFramePr>
        <p:xfrm>
          <a:off x="438514" y="4484370"/>
          <a:ext cx="3018791" cy="537210"/>
        </p:xfrm>
        <a:graphic>
          <a:graphicData uri="http://schemas.openxmlformats.org/drawingml/2006/table">
            <a:tbl>
              <a:tblPr/>
              <a:tblGrid>
                <a:gridCol w="68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effectLst/>
                          <a:latin typeface="Montserrat Light"/>
                        </a:rPr>
                        <a:t>Fuentes: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 gridSpan="5">
                  <a:txBody>
                    <a:bodyPr/>
                    <a:lstStyle/>
                    <a:p>
                      <a:pPr algn="l" fontAlgn="t"/>
                      <a:r>
                        <a:rPr lang="es-MX" sz="800" b="0" i="0" u="none" strike="noStrike" dirty="0">
                          <a:effectLst/>
                          <a:latin typeface="Montserrat Light"/>
                        </a:rPr>
                        <a:t>SS/AAMATES.</a:t>
                      </a:r>
                      <a:br>
                        <a:rPr lang="es-MX" sz="800" b="0" i="0" u="none" strike="noStrike" dirty="0">
                          <a:effectLst/>
                          <a:latin typeface="Montserrat Light"/>
                        </a:rPr>
                      </a:br>
                      <a:br>
                        <a:rPr lang="es-MX" sz="800" b="0" i="0" u="none" strike="noStrike" dirty="0">
                          <a:effectLst/>
                          <a:latin typeface="Montserrat Light"/>
                        </a:rPr>
                      </a:br>
                      <a:endParaRPr lang="es-MX" sz="800" b="0" i="0" u="none" strike="noStrike" dirty="0">
                        <a:effectLst/>
                        <a:latin typeface="Montserrat Ligh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219200" y="197684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487167"/>
              </p:ext>
            </p:extLst>
          </p:nvPr>
        </p:nvGraphicFramePr>
        <p:xfrm>
          <a:off x="1567543" y="2564745"/>
          <a:ext cx="6175676" cy="1117027"/>
        </p:xfrm>
        <a:graphic>
          <a:graphicData uri="http://schemas.openxmlformats.org/drawingml/2006/table">
            <a:tbl>
              <a:tblPr/>
              <a:tblGrid>
                <a:gridCol w="1543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373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Numero de Detecciones realizadas (capturadas en AAMATES)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Pruebas Reactivas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Pacientes Confirmados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Pacientes que Iniciaron Tratamiento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29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022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/>
          <p:nvPr/>
        </p:nvSpPr>
        <p:spPr>
          <a:xfrm>
            <a:off x="2739770" y="155812"/>
            <a:ext cx="3732803" cy="898456"/>
          </a:xfrm>
          <a:prstGeom prst="round2DiagRect">
            <a:avLst>
              <a:gd name="adj1" fmla="val 33324"/>
              <a:gd name="adj2" fmla="val 3916"/>
            </a:avLst>
          </a:prstGeom>
          <a:solidFill>
            <a:srgbClr val="25A4DC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>
              <a:solidFill>
                <a:srgbClr val="25A4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79" name="Google Shape;127;p25"/>
          <p:cNvSpPr txBox="1">
            <a:spLocks noChangeArrowheads="1"/>
          </p:cNvSpPr>
          <p:nvPr/>
        </p:nvSpPr>
        <p:spPr bwMode="auto">
          <a:xfrm>
            <a:off x="2400300" y="348626"/>
            <a:ext cx="4343400" cy="800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2000" b="1" dirty="0">
                <a:solidFill>
                  <a:srgbClr val="F3F3F3"/>
                </a:solidFill>
                <a:latin typeface="Poppins" panose="020B0604020202020204" charset="0"/>
                <a:sym typeface="Poppins" panose="020B0604020202020204" charset="0"/>
              </a:rPr>
              <a:t>Detecciones</a:t>
            </a:r>
          </a:p>
          <a:p>
            <a:pPr algn="ctr" eaLnBrk="1" hangingPunct="1"/>
            <a:r>
              <a:rPr lang="es-MX" altLang="es-MX" sz="2000" b="1" dirty="0">
                <a:solidFill>
                  <a:srgbClr val="F3F3F3"/>
                </a:solidFill>
                <a:latin typeface="Poppins" panose="020B0604020202020204" charset="0"/>
                <a:sym typeface="Poppins" panose="020B0604020202020204" charset="0"/>
              </a:rPr>
              <a:t>VHC 2023</a:t>
            </a:r>
            <a:endParaRPr lang="es-MX" altLang="es-MX" sz="100" b="1" dirty="0">
              <a:solidFill>
                <a:srgbClr val="F3F3F3"/>
              </a:solidFill>
              <a:latin typeface="Poppins" panose="020B0604020202020204" charset="0"/>
              <a:sym typeface="Poppins" panose="020B060402020202020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92777" y="1674414"/>
            <a:ext cx="76112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u="sng" dirty="0"/>
              <a:t>Número de detecciones realizadas de VHC en el mes de FEBRERO  del 2023 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38514" y="4484370"/>
          <a:ext cx="3018791" cy="537210"/>
        </p:xfrm>
        <a:graphic>
          <a:graphicData uri="http://schemas.openxmlformats.org/drawingml/2006/table">
            <a:tbl>
              <a:tblPr/>
              <a:tblGrid>
                <a:gridCol w="68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effectLst/>
                          <a:latin typeface="Montserrat Light"/>
                        </a:rPr>
                        <a:t>Fuentes: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 gridSpan="5">
                  <a:txBody>
                    <a:bodyPr/>
                    <a:lstStyle/>
                    <a:p>
                      <a:pPr algn="l" fontAlgn="t"/>
                      <a:r>
                        <a:rPr lang="es-MX" sz="800" b="0" i="0" u="none" strike="noStrike" dirty="0">
                          <a:effectLst/>
                          <a:latin typeface="Montserrat Light"/>
                        </a:rPr>
                        <a:t>SS/AAMATES.</a:t>
                      </a:r>
                      <a:br>
                        <a:rPr lang="es-MX" sz="800" b="0" i="0" u="none" strike="noStrike" dirty="0">
                          <a:effectLst/>
                          <a:latin typeface="Montserrat Light"/>
                        </a:rPr>
                      </a:br>
                      <a:br>
                        <a:rPr lang="es-MX" sz="800" b="0" i="0" u="none" strike="noStrike" dirty="0">
                          <a:effectLst/>
                          <a:latin typeface="Montserrat Light"/>
                        </a:rPr>
                      </a:br>
                      <a:endParaRPr lang="es-MX" sz="800" b="0" i="0" u="none" strike="noStrike" dirty="0">
                        <a:effectLst/>
                        <a:latin typeface="Montserrat Ligh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219200" y="197684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075466"/>
              </p:ext>
            </p:extLst>
          </p:nvPr>
        </p:nvGraphicFramePr>
        <p:xfrm>
          <a:off x="1567543" y="2564745"/>
          <a:ext cx="6175676" cy="1117027"/>
        </p:xfrm>
        <a:graphic>
          <a:graphicData uri="http://schemas.openxmlformats.org/drawingml/2006/table">
            <a:tbl>
              <a:tblPr/>
              <a:tblGrid>
                <a:gridCol w="1543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373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Numero de Detecciones realizadas (capturadas en AAMATES)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Pruebas Reactivas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Pacientes Confirmados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Pacientes que Iniciaron Tratamiento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29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140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/>
          <p:nvPr/>
        </p:nvSpPr>
        <p:spPr>
          <a:xfrm>
            <a:off x="2739770" y="155812"/>
            <a:ext cx="3732803" cy="898456"/>
          </a:xfrm>
          <a:prstGeom prst="round2DiagRect">
            <a:avLst>
              <a:gd name="adj1" fmla="val 33324"/>
              <a:gd name="adj2" fmla="val 3916"/>
            </a:avLst>
          </a:prstGeom>
          <a:solidFill>
            <a:srgbClr val="25A4DC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>
              <a:solidFill>
                <a:srgbClr val="25A4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79" name="Google Shape;127;p25"/>
          <p:cNvSpPr txBox="1">
            <a:spLocks noChangeArrowheads="1"/>
          </p:cNvSpPr>
          <p:nvPr/>
        </p:nvSpPr>
        <p:spPr bwMode="auto">
          <a:xfrm>
            <a:off x="2400300" y="348626"/>
            <a:ext cx="4343400" cy="800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2000" b="1" dirty="0">
                <a:solidFill>
                  <a:srgbClr val="F3F3F3"/>
                </a:solidFill>
                <a:latin typeface="Poppins" panose="020B0604020202020204" charset="0"/>
                <a:sym typeface="Poppins" panose="020B0604020202020204" charset="0"/>
              </a:rPr>
              <a:t>Detecciones</a:t>
            </a:r>
          </a:p>
          <a:p>
            <a:pPr algn="ctr" eaLnBrk="1" hangingPunct="1"/>
            <a:r>
              <a:rPr lang="es-MX" altLang="es-MX" sz="2000" b="1" dirty="0">
                <a:solidFill>
                  <a:srgbClr val="F3F3F3"/>
                </a:solidFill>
                <a:latin typeface="Poppins" panose="020B0604020202020204" charset="0"/>
                <a:sym typeface="Poppins" panose="020B0604020202020204" charset="0"/>
              </a:rPr>
              <a:t>VHC 2023</a:t>
            </a:r>
            <a:endParaRPr lang="es-MX" altLang="es-MX" sz="100" b="1" dirty="0">
              <a:solidFill>
                <a:srgbClr val="F3F3F3"/>
              </a:solidFill>
              <a:latin typeface="Poppins" panose="020B0604020202020204" charset="0"/>
              <a:sym typeface="Poppins" panose="020B060402020202020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92777" y="1674414"/>
            <a:ext cx="76112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u="sng" dirty="0"/>
              <a:t>Número de detecciones realizadas de VHC en el mes de MARZO   del 2023 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38514" y="4484370"/>
          <a:ext cx="3018791" cy="537210"/>
        </p:xfrm>
        <a:graphic>
          <a:graphicData uri="http://schemas.openxmlformats.org/drawingml/2006/table">
            <a:tbl>
              <a:tblPr/>
              <a:tblGrid>
                <a:gridCol w="68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effectLst/>
                          <a:latin typeface="Montserrat Light"/>
                        </a:rPr>
                        <a:t>Fuentes: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 gridSpan="5">
                  <a:txBody>
                    <a:bodyPr/>
                    <a:lstStyle/>
                    <a:p>
                      <a:pPr algn="l" fontAlgn="t"/>
                      <a:r>
                        <a:rPr lang="es-MX" sz="800" b="0" i="0" u="none" strike="noStrike" dirty="0">
                          <a:effectLst/>
                          <a:latin typeface="Montserrat Light"/>
                        </a:rPr>
                        <a:t>SS/AAMATES.</a:t>
                      </a:r>
                      <a:br>
                        <a:rPr lang="es-MX" sz="800" b="0" i="0" u="none" strike="noStrike" dirty="0">
                          <a:effectLst/>
                          <a:latin typeface="Montserrat Light"/>
                        </a:rPr>
                      </a:br>
                      <a:br>
                        <a:rPr lang="es-MX" sz="800" b="0" i="0" u="none" strike="noStrike" dirty="0">
                          <a:effectLst/>
                          <a:latin typeface="Montserrat Light"/>
                        </a:rPr>
                      </a:br>
                      <a:endParaRPr lang="es-MX" sz="800" b="0" i="0" u="none" strike="noStrike" dirty="0">
                        <a:effectLst/>
                        <a:latin typeface="Montserrat Ligh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219200" y="197684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86815"/>
              </p:ext>
            </p:extLst>
          </p:nvPr>
        </p:nvGraphicFramePr>
        <p:xfrm>
          <a:off x="1567543" y="2564745"/>
          <a:ext cx="6175676" cy="1117027"/>
        </p:xfrm>
        <a:graphic>
          <a:graphicData uri="http://schemas.openxmlformats.org/drawingml/2006/table">
            <a:tbl>
              <a:tblPr/>
              <a:tblGrid>
                <a:gridCol w="1543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373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Numero de Detecciones realizadas (capturadas en AAMATES)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Pruebas Reactivas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Pacientes Confirmados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Pacientes que Iniciaron Tratamiento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295">
                <a:tc>
                  <a:txBody>
                    <a:bodyPr/>
                    <a:lstStyle/>
                    <a:p>
                      <a:pPr algn="ctr" fontAlgn="ctr"/>
                      <a:endParaRPr lang="es-MX" sz="7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898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/>
          <p:nvPr/>
        </p:nvSpPr>
        <p:spPr>
          <a:xfrm>
            <a:off x="2739770" y="155812"/>
            <a:ext cx="3732803" cy="898456"/>
          </a:xfrm>
          <a:prstGeom prst="round2DiagRect">
            <a:avLst>
              <a:gd name="adj1" fmla="val 33324"/>
              <a:gd name="adj2" fmla="val 3916"/>
            </a:avLst>
          </a:prstGeom>
          <a:solidFill>
            <a:srgbClr val="25A4DC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>
              <a:solidFill>
                <a:srgbClr val="25A4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79" name="Google Shape;127;p25"/>
          <p:cNvSpPr txBox="1">
            <a:spLocks noChangeArrowheads="1"/>
          </p:cNvSpPr>
          <p:nvPr/>
        </p:nvSpPr>
        <p:spPr bwMode="auto">
          <a:xfrm>
            <a:off x="2400300" y="348626"/>
            <a:ext cx="4343400" cy="800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2000" b="1" dirty="0">
                <a:solidFill>
                  <a:srgbClr val="F3F3F3"/>
                </a:solidFill>
                <a:latin typeface="Poppins" panose="020B0604020202020204" charset="0"/>
                <a:sym typeface="Poppins" panose="020B0604020202020204" charset="0"/>
              </a:rPr>
              <a:t>Detecciones</a:t>
            </a:r>
          </a:p>
          <a:p>
            <a:pPr algn="ctr" eaLnBrk="1" hangingPunct="1"/>
            <a:r>
              <a:rPr lang="es-MX" altLang="es-MX" sz="2000" b="1" dirty="0">
                <a:solidFill>
                  <a:srgbClr val="F3F3F3"/>
                </a:solidFill>
                <a:latin typeface="Poppins" panose="020B0604020202020204" charset="0"/>
                <a:sym typeface="Poppins" panose="020B0604020202020204" charset="0"/>
              </a:rPr>
              <a:t>VHC 2023</a:t>
            </a:r>
            <a:endParaRPr lang="es-MX" altLang="es-MX" sz="100" b="1" dirty="0">
              <a:solidFill>
                <a:srgbClr val="F3F3F3"/>
              </a:solidFill>
              <a:latin typeface="Poppins" panose="020B0604020202020204" charset="0"/>
              <a:sym typeface="Poppins" panose="020B060402020202020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92777" y="1674414"/>
            <a:ext cx="76112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u="sng" dirty="0"/>
              <a:t>Número de detecciones realizadas de VHC en el mes de ABRIL   del 2023 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38514" y="4484370"/>
          <a:ext cx="3018791" cy="537210"/>
        </p:xfrm>
        <a:graphic>
          <a:graphicData uri="http://schemas.openxmlformats.org/drawingml/2006/table">
            <a:tbl>
              <a:tblPr/>
              <a:tblGrid>
                <a:gridCol w="68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effectLst/>
                          <a:latin typeface="Montserrat Light"/>
                        </a:rPr>
                        <a:t>Fuentes: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 gridSpan="5">
                  <a:txBody>
                    <a:bodyPr/>
                    <a:lstStyle/>
                    <a:p>
                      <a:pPr algn="l" fontAlgn="t"/>
                      <a:r>
                        <a:rPr lang="es-MX" sz="800" b="0" i="0" u="none" strike="noStrike" dirty="0">
                          <a:effectLst/>
                          <a:latin typeface="Montserrat Light"/>
                        </a:rPr>
                        <a:t>SS/AAMATES.</a:t>
                      </a:r>
                      <a:br>
                        <a:rPr lang="es-MX" sz="800" b="0" i="0" u="none" strike="noStrike" dirty="0">
                          <a:effectLst/>
                          <a:latin typeface="Montserrat Light"/>
                        </a:rPr>
                      </a:br>
                      <a:br>
                        <a:rPr lang="es-MX" sz="800" b="0" i="0" u="none" strike="noStrike" dirty="0">
                          <a:effectLst/>
                          <a:latin typeface="Montserrat Light"/>
                        </a:rPr>
                      </a:br>
                      <a:endParaRPr lang="es-MX" sz="800" b="0" i="0" u="none" strike="noStrike" dirty="0">
                        <a:effectLst/>
                        <a:latin typeface="Montserrat Ligh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219200" y="197684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136584"/>
              </p:ext>
            </p:extLst>
          </p:nvPr>
        </p:nvGraphicFramePr>
        <p:xfrm>
          <a:off x="1567543" y="2564745"/>
          <a:ext cx="6175676" cy="1117027"/>
        </p:xfrm>
        <a:graphic>
          <a:graphicData uri="http://schemas.openxmlformats.org/drawingml/2006/table">
            <a:tbl>
              <a:tblPr/>
              <a:tblGrid>
                <a:gridCol w="1543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373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Numero de Detecciones realizadas (capturadas en AAMATES)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Pruebas Reactivas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Pacientes Confirmados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Pacientes que Iniciaron Tratamiento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29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80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/>
          <p:nvPr/>
        </p:nvSpPr>
        <p:spPr>
          <a:xfrm>
            <a:off x="2739770" y="155812"/>
            <a:ext cx="3732803" cy="898456"/>
          </a:xfrm>
          <a:prstGeom prst="round2DiagRect">
            <a:avLst>
              <a:gd name="adj1" fmla="val 33324"/>
              <a:gd name="adj2" fmla="val 3916"/>
            </a:avLst>
          </a:prstGeom>
          <a:solidFill>
            <a:srgbClr val="25A4DC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>
              <a:solidFill>
                <a:srgbClr val="25A4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79" name="Google Shape;127;p25"/>
          <p:cNvSpPr txBox="1">
            <a:spLocks noChangeArrowheads="1"/>
          </p:cNvSpPr>
          <p:nvPr/>
        </p:nvSpPr>
        <p:spPr bwMode="auto">
          <a:xfrm>
            <a:off x="2400300" y="348626"/>
            <a:ext cx="4343400" cy="800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2000" b="1" dirty="0">
                <a:solidFill>
                  <a:srgbClr val="F3F3F3"/>
                </a:solidFill>
                <a:latin typeface="Poppins" panose="020B0604020202020204" charset="0"/>
                <a:sym typeface="Poppins" panose="020B0604020202020204" charset="0"/>
              </a:rPr>
              <a:t>Detecciones</a:t>
            </a:r>
          </a:p>
          <a:p>
            <a:pPr algn="ctr" eaLnBrk="1" hangingPunct="1"/>
            <a:r>
              <a:rPr lang="es-MX" altLang="es-MX" sz="2000" b="1" dirty="0">
                <a:solidFill>
                  <a:srgbClr val="F3F3F3"/>
                </a:solidFill>
                <a:latin typeface="Poppins" panose="020B0604020202020204" charset="0"/>
                <a:sym typeface="Poppins" panose="020B0604020202020204" charset="0"/>
              </a:rPr>
              <a:t>VHC 2023</a:t>
            </a:r>
            <a:endParaRPr lang="es-MX" altLang="es-MX" sz="100" b="1" dirty="0">
              <a:solidFill>
                <a:srgbClr val="F3F3F3"/>
              </a:solidFill>
              <a:latin typeface="Poppins" panose="020B0604020202020204" charset="0"/>
              <a:sym typeface="Poppins" panose="020B060402020202020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92777" y="1674414"/>
            <a:ext cx="76112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u="sng" dirty="0"/>
              <a:t>Número de detecciones realizadas de VHC en el mes de MAYO   del 2023 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38514" y="4484370"/>
          <a:ext cx="3018791" cy="537210"/>
        </p:xfrm>
        <a:graphic>
          <a:graphicData uri="http://schemas.openxmlformats.org/drawingml/2006/table">
            <a:tbl>
              <a:tblPr/>
              <a:tblGrid>
                <a:gridCol w="68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effectLst/>
                          <a:latin typeface="Montserrat Light"/>
                        </a:rPr>
                        <a:t>Fuentes: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 gridSpan="5">
                  <a:txBody>
                    <a:bodyPr/>
                    <a:lstStyle/>
                    <a:p>
                      <a:pPr algn="l" fontAlgn="t"/>
                      <a:r>
                        <a:rPr lang="es-MX" sz="800" b="0" i="0" u="none" strike="noStrike" dirty="0">
                          <a:effectLst/>
                          <a:latin typeface="Montserrat Light"/>
                        </a:rPr>
                        <a:t>SS/AAMATES.</a:t>
                      </a:r>
                      <a:br>
                        <a:rPr lang="es-MX" sz="800" b="0" i="0" u="none" strike="noStrike" dirty="0">
                          <a:effectLst/>
                          <a:latin typeface="Montserrat Light"/>
                        </a:rPr>
                      </a:br>
                      <a:br>
                        <a:rPr lang="es-MX" sz="800" b="0" i="0" u="none" strike="noStrike" dirty="0">
                          <a:effectLst/>
                          <a:latin typeface="Montserrat Light"/>
                        </a:rPr>
                      </a:br>
                      <a:endParaRPr lang="es-MX" sz="800" b="0" i="0" u="none" strike="noStrike" dirty="0">
                        <a:effectLst/>
                        <a:latin typeface="Montserrat Ligh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219200" y="197684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923190"/>
              </p:ext>
            </p:extLst>
          </p:nvPr>
        </p:nvGraphicFramePr>
        <p:xfrm>
          <a:off x="1567543" y="2564745"/>
          <a:ext cx="6175676" cy="1117027"/>
        </p:xfrm>
        <a:graphic>
          <a:graphicData uri="http://schemas.openxmlformats.org/drawingml/2006/table">
            <a:tbl>
              <a:tblPr/>
              <a:tblGrid>
                <a:gridCol w="1543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373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Numero de Detecciones realizadas (capturadas en AAMATES)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Pruebas Reactivas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Pacientes Confirmados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Pacientes que Iniciaron Tratamiento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29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080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/>
          <p:nvPr/>
        </p:nvSpPr>
        <p:spPr>
          <a:xfrm>
            <a:off x="2739770" y="155812"/>
            <a:ext cx="3732803" cy="898456"/>
          </a:xfrm>
          <a:prstGeom prst="round2DiagRect">
            <a:avLst>
              <a:gd name="adj1" fmla="val 33324"/>
              <a:gd name="adj2" fmla="val 3916"/>
            </a:avLst>
          </a:prstGeom>
          <a:solidFill>
            <a:srgbClr val="25A4DC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>
              <a:solidFill>
                <a:srgbClr val="25A4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79" name="Google Shape;127;p25"/>
          <p:cNvSpPr txBox="1">
            <a:spLocks noChangeArrowheads="1"/>
          </p:cNvSpPr>
          <p:nvPr/>
        </p:nvSpPr>
        <p:spPr bwMode="auto">
          <a:xfrm>
            <a:off x="2400300" y="348626"/>
            <a:ext cx="4343400" cy="800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2000" b="1" dirty="0">
                <a:solidFill>
                  <a:srgbClr val="F3F3F3"/>
                </a:solidFill>
                <a:latin typeface="Poppins" panose="020B0604020202020204" charset="0"/>
                <a:sym typeface="Poppins" panose="020B0604020202020204" charset="0"/>
              </a:rPr>
              <a:t>Detecciones</a:t>
            </a:r>
          </a:p>
          <a:p>
            <a:pPr algn="ctr" eaLnBrk="1" hangingPunct="1"/>
            <a:r>
              <a:rPr lang="es-MX" altLang="es-MX" sz="2000" b="1" dirty="0">
                <a:solidFill>
                  <a:srgbClr val="F3F3F3"/>
                </a:solidFill>
                <a:latin typeface="Poppins" panose="020B0604020202020204" charset="0"/>
                <a:sym typeface="Poppins" panose="020B0604020202020204" charset="0"/>
              </a:rPr>
              <a:t>VHC 2023</a:t>
            </a:r>
            <a:endParaRPr lang="es-MX" altLang="es-MX" sz="100" b="1" dirty="0">
              <a:solidFill>
                <a:srgbClr val="F3F3F3"/>
              </a:solidFill>
              <a:latin typeface="Poppins" panose="020B0604020202020204" charset="0"/>
              <a:sym typeface="Poppins" panose="020B060402020202020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92777" y="1674414"/>
            <a:ext cx="76112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u="sng" dirty="0"/>
              <a:t>Número de detecciones realizadas de VHC en el mes de JUNIO   del 2023 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38514" y="4484370"/>
          <a:ext cx="3018791" cy="537210"/>
        </p:xfrm>
        <a:graphic>
          <a:graphicData uri="http://schemas.openxmlformats.org/drawingml/2006/table">
            <a:tbl>
              <a:tblPr/>
              <a:tblGrid>
                <a:gridCol w="68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effectLst/>
                          <a:latin typeface="Montserrat Light"/>
                        </a:rPr>
                        <a:t>Fuentes: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 gridSpan="5">
                  <a:txBody>
                    <a:bodyPr/>
                    <a:lstStyle/>
                    <a:p>
                      <a:pPr algn="l" fontAlgn="t"/>
                      <a:r>
                        <a:rPr lang="es-MX" sz="800" b="0" i="0" u="none" strike="noStrike" dirty="0">
                          <a:effectLst/>
                          <a:latin typeface="Montserrat Light"/>
                        </a:rPr>
                        <a:t>SS/AAMATES.</a:t>
                      </a:r>
                      <a:br>
                        <a:rPr lang="es-MX" sz="800" b="0" i="0" u="none" strike="noStrike" dirty="0">
                          <a:effectLst/>
                          <a:latin typeface="Montserrat Light"/>
                        </a:rPr>
                      </a:br>
                      <a:br>
                        <a:rPr lang="es-MX" sz="800" b="0" i="0" u="none" strike="noStrike" dirty="0">
                          <a:effectLst/>
                          <a:latin typeface="Montserrat Light"/>
                        </a:rPr>
                      </a:br>
                      <a:endParaRPr lang="es-MX" sz="800" b="0" i="0" u="none" strike="noStrike" dirty="0">
                        <a:effectLst/>
                        <a:latin typeface="Montserrat Ligh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219200" y="197684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667721"/>
              </p:ext>
            </p:extLst>
          </p:nvPr>
        </p:nvGraphicFramePr>
        <p:xfrm>
          <a:off x="1567543" y="2564745"/>
          <a:ext cx="6175676" cy="1117027"/>
        </p:xfrm>
        <a:graphic>
          <a:graphicData uri="http://schemas.openxmlformats.org/drawingml/2006/table">
            <a:tbl>
              <a:tblPr/>
              <a:tblGrid>
                <a:gridCol w="1543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373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Numero de Detecciones realizadas (capturadas en AAMATES)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Pruebas Reactivas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Pacientes Confirmados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Pacientes que Iniciaron Tratamiento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29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324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/>
          <p:nvPr/>
        </p:nvSpPr>
        <p:spPr>
          <a:xfrm>
            <a:off x="2739770" y="155812"/>
            <a:ext cx="3732803" cy="898456"/>
          </a:xfrm>
          <a:prstGeom prst="round2DiagRect">
            <a:avLst>
              <a:gd name="adj1" fmla="val 33324"/>
              <a:gd name="adj2" fmla="val 3916"/>
            </a:avLst>
          </a:prstGeom>
          <a:solidFill>
            <a:srgbClr val="25A4DC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>
              <a:solidFill>
                <a:srgbClr val="25A4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79" name="Google Shape;127;p25"/>
          <p:cNvSpPr txBox="1">
            <a:spLocks noChangeArrowheads="1"/>
          </p:cNvSpPr>
          <p:nvPr/>
        </p:nvSpPr>
        <p:spPr bwMode="auto">
          <a:xfrm>
            <a:off x="2400300" y="348626"/>
            <a:ext cx="4343400" cy="800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2000" b="1" dirty="0">
                <a:solidFill>
                  <a:srgbClr val="F3F3F3"/>
                </a:solidFill>
                <a:latin typeface="Poppins" panose="020B0604020202020204" charset="0"/>
                <a:sym typeface="Poppins" panose="020B0604020202020204" charset="0"/>
              </a:rPr>
              <a:t>Detecciones</a:t>
            </a:r>
          </a:p>
          <a:p>
            <a:pPr algn="ctr" eaLnBrk="1" hangingPunct="1"/>
            <a:r>
              <a:rPr lang="es-MX" altLang="es-MX" sz="2000" b="1" dirty="0">
                <a:solidFill>
                  <a:srgbClr val="F3F3F3"/>
                </a:solidFill>
                <a:latin typeface="Poppins" panose="020B0604020202020204" charset="0"/>
                <a:sym typeface="Poppins" panose="020B0604020202020204" charset="0"/>
              </a:rPr>
              <a:t>VHC 2023</a:t>
            </a:r>
            <a:endParaRPr lang="es-MX" altLang="es-MX" sz="100" b="1" dirty="0">
              <a:solidFill>
                <a:srgbClr val="F3F3F3"/>
              </a:solidFill>
              <a:latin typeface="Poppins" panose="020B0604020202020204" charset="0"/>
              <a:sym typeface="Poppins" panose="020B060402020202020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92777" y="1674414"/>
            <a:ext cx="76112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u="sng" dirty="0"/>
              <a:t>Número de detecciones realizadas de VHC en el mes de JULIO   del 2023 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38514" y="4484370"/>
          <a:ext cx="3018791" cy="537210"/>
        </p:xfrm>
        <a:graphic>
          <a:graphicData uri="http://schemas.openxmlformats.org/drawingml/2006/table">
            <a:tbl>
              <a:tblPr/>
              <a:tblGrid>
                <a:gridCol w="68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effectLst/>
                          <a:latin typeface="Montserrat Light"/>
                        </a:rPr>
                        <a:t>Fuentes: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effectLst/>
                          <a:latin typeface="Montserrat Ligh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 gridSpan="5">
                  <a:txBody>
                    <a:bodyPr/>
                    <a:lstStyle/>
                    <a:p>
                      <a:pPr algn="l" fontAlgn="t"/>
                      <a:r>
                        <a:rPr lang="es-MX" sz="800" b="0" i="0" u="none" strike="noStrike" dirty="0">
                          <a:effectLst/>
                          <a:latin typeface="Montserrat Light"/>
                        </a:rPr>
                        <a:t>SS/AAMATES.</a:t>
                      </a:r>
                      <a:br>
                        <a:rPr lang="es-MX" sz="800" b="0" i="0" u="none" strike="noStrike" dirty="0">
                          <a:effectLst/>
                          <a:latin typeface="Montserrat Light"/>
                        </a:rPr>
                      </a:br>
                      <a:br>
                        <a:rPr lang="es-MX" sz="800" b="0" i="0" u="none" strike="noStrike" dirty="0">
                          <a:effectLst/>
                          <a:latin typeface="Montserrat Light"/>
                        </a:rPr>
                      </a:br>
                      <a:endParaRPr lang="es-MX" sz="800" b="0" i="0" u="none" strike="noStrike" dirty="0">
                        <a:effectLst/>
                        <a:latin typeface="Montserrat Ligh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219200" y="197684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230887"/>
              </p:ext>
            </p:extLst>
          </p:nvPr>
        </p:nvGraphicFramePr>
        <p:xfrm>
          <a:off x="1567543" y="2564745"/>
          <a:ext cx="6175676" cy="1117027"/>
        </p:xfrm>
        <a:graphic>
          <a:graphicData uri="http://schemas.openxmlformats.org/drawingml/2006/table">
            <a:tbl>
              <a:tblPr/>
              <a:tblGrid>
                <a:gridCol w="1543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373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Numero de Detecciones realizadas (capturadas en AAMATES)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Pruebas Reactivas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Pacientes Confirmados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Numero de Pacientes que Iniciaron Tratamiento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29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49704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 ESTATEGICO 2021" id="{C6C7F4F1-950F-40F6-B20E-E158184741FA}" vid="{36031EEC-9511-489B-BFFD-DED66FF4519E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ESTADISTICAS ENERO 2022</Template>
  <TotalTime>301</TotalTime>
  <Words>399</Words>
  <Application>Microsoft Office PowerPoint</Application>
  <PresentationFormat>Presentación en pantalla (16:9)</PresentationFormat>
  <Paragraphs>123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Montserrat Light</vt:lpstr>
      <vt:lpstr>Poppins ExtraBold</vt:lpstr>
      <vt:lpstr>Arial</vt:lpstr>
      <vt:lpstr>Poppins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Mayela Sepulveda Garza</cp:lastModifiedBy>
  <cp:revision>28</cp:revision>
  <dcterms:created xsi:type="dcterms:W3CDTF">2022-01-13T15:12:59Z</dcterms:created>
  <dcterms:modified xsi:type="dcterms:W3CDTF">2023-08-16T23:05:38Z</dcterms:modified>
</cp:coreProperties>
</file>