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62" r:id="rId2"/>
    <p:sldId id="298" r:id="rId3"/>
    <p:sldId id="299" r:id="rId4"/>
    <p:sldId id="300" r:id="rId5"/>
    <p:sldId id="301" r:id="rId6"/>
    <p:sldId id="302" r:id="rId7"/>
    <p:sldId id="303" r:id="rId8"/>
    <p:sldId id="304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Poppins ExtraBold" panose="00000900000000000000" pitchFamily="2" charset="0"/>
      <p:bold r:id="rId19"/>
      <p:boldItalic r:id="rId20"/>
    </p:embeddedFont>
  </p:embeddedFontLst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97">
          <p15:clr>
            <a:srgbClr val="A4A3A4"/>
          </p15:clr>
        </p15:guide>
        <p15:guide id="4" pos="454">
          <p15:clr>
            <a:srgbClr val="A4A3A4"/>
          </p15:clr>
        </p15:guide>
        <p15:guide id="5" pos="5306">
          <p15:clr>
            <a:srgbClr val="A4A3A4"/>
          </p15:clr>
        </p15:guide>
        <p15:guide id="6" orient="horz" pos="737">
          <p15:clr>
            <a:srgbClr val="A4A3A4"/>
          </p15:clr>
        </p15:guide>
        <p15:guide id="7" orient="horz" pos="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486"/>
      </p:cViewPr>
      <p:guideLst>
        <p:guide orient="horz" pos="1620"/>
        <p:guide pos="2880"/>
        <p:guide orient="horz" pos="397"/>
        <p:guide pos="454"/>
        <p:guide pos="5306"/>
        <p:guide orient="horz" pos="737"/>
        <p:guide orient="horz" pos="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MX" altLang="es-MX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721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81;p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5123" name="Google Shape;82;p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MX" altLang="es-MX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1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23;gf591858e07_0_119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3" name="Google Shape;124;gf591858e07_0_11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MX" altLang="es-MX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77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23;gf591858e07_0_119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3" name="Google Shape;124;gf591858e07_0_11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MX" altLang="es-MX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13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23;gf591858e07_0_119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3" name="Google Shape;124;gf591858e07_0_11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MX" altLang="es-MX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13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23;gf591858e07_0_119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3" name="Google Shape;124;gf591858e07_0_11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MX" altLang="es-MX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13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23;gf591858e07_0_119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3" name="Google Shape;124;gf591858e07_0_11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MX" altLang="es-MX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13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23;gf591858e07_0_119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3" name="Google Shape;124;gf591858e07_0_11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MX" altLang="es-MX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13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123;gf591858e07_0_119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5603" name="Google Shape;124;gf591858e07_0_11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MX" altLang="es-MX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7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5BE0F-6C77-45B9-8150-D80062FB0834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12516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2C99E-CFDA-4B0B-B56A-566257715A16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21033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92D2C-4DAE-4EE8-8E5C-2E3ABE272CE2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824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30158-C40F-4696-8844-8AE262C424F6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30949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32076-82E6-4452-9C24-05BF666527F7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92264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464A4-CA7F-4431-B7B9-EF48CD190B18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05310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4B1B1-79CC-49B6-B09A-06FDD1EC2CDF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1785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4C3D1-9F5A-4C0C-A785-72CBADD0CF76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58511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Google Shape;40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9FE089-A267-45BE-9303-2D149CD51E87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40716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64A5D-755A-46A7-9D64-D0C022E63258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64276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MX" altLang="es-MX">
              <a:sym typeface="Arial" panose="020B0604020202020204" pitchFamily="34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MX" altLang="es-MX">
              <a:sym typeface="Arial" panose="020B0604020202020204" pitchFamily="34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fld id="{28AA1245-5A7D-4E8E-A941-72BECC4B39D4}" type="slidenum">
              <a:rPr lang="es-MX" altLang="es-MX"/>
              <a:pPr/>
              <a:t>‹Nº›</a:t>
            </a:fld>
            <a:endParaRPr lang="es-MX" altLang="es-MX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package" Target="../embeddings/Microsoft_Excel_Worksheet.xlsx"/><Relationship Id="rId7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package" Target="../embeddings/Microsoft_Excel_Worksheet3.xlsx"/><Relationship Id="rId7" Type="http://schemas.openxmlformats.org/officeDocument/2006/relationships/package" Target="../embeddings/Microsoft_Excel_Worksheet5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7.xlsx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package" Target="../embeddings/Microsoft_Excel_Worksheet8.xlsx"/><Relationship Id="rId7" Type="http://schemas.openxmlformats.org/officeDocument/2006/relationships/package" Target="../embeddings/Microsoft_Excel_Worksheet10.xls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9.xlsx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package" Target="../embeddings/Microsoft_Excel_Worksheet12.xlsx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_Worksheet14.xlsx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84;p19"/>
          <p:cNvSpPr txBox="1">
            <a:spLocks noChangeArrowheads="1"/>
          </p:cNvSpPr>
          <p:nvPr/>
        </p:nvSpPr>
        <p:spPr bwMode="auto">
          <a:xfrm>
            <a:off x="1755775" y="2524125"/>
            <a:ext cx="56324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300">
                <a:solidFill>
                  <a:srgbClr val="FFFFFF"/>
                </a:solidFill>
                <a:latin typeface="Poppins ExtraBold" panose="020B0604020202020204" charset="0"/>
                <a:sym typeface="Poppins ExtraBold" panose="020B0604020202020204" charset="0"/>
              </a:rPr>
              <a:t>N  U  E  V  O </a:t>
            </a:r>
            <a:r>
              <a:rPr lang="es-MX" altLang="es-MX" sz="2300">
                <a:solidFill>
                  <a:srgbClr val="FFFFFF"/>
                </a:solidFill>
                <a:latin typeface="Poppins" panose="020B0604020202020204" charset="0"/>
                <a:sym typeface="Poppins" panose="020B0604020202020204" charset="0"/>
              </a:rPr>
              <a:t>  L  E  Ó  N</a:t>
            </a:r>
            <a:endParaRPr lang="es-MX" altLang="es-MX" sz="1900">
              <a:solidFill>
                <a:srgbClr val="FFFFFF"/>
              </a:solidFill>
              <a:latin typeface="Poppins" panose="020B0604020202020204" charset="0"/>
              <a:sym typeface="Poppins" panose="020B0604020202020204" charset="0"/>
            </a:endParaRPr>
          </a:p>
        </p:txBody>
      </p:sp>
      <p:sp>
        <p:nvSpPr>
          <p:cNvPr id="4099" name="Google Shape;85;p19"/>
          <p:cNvSpPr txBox="1">
            <a:spLocks noChangeArrowheads="1"/>
          </p:cNvSpPr>
          <p:nvPr/>
        </p:nvSpPr>
        <p:spPr bwMode="auto">
          <a:xfrm>
            <a:off x="2530475" y="1497013"/>
            <a:ext cx="40830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4300">
                <a:solidFill>
                  <a:srgbClr val="FFFFFF"/>
                </a:solidFill>
                <a:latin typeface="Poppins ExtraBold" panose="020B0604020202020204" charset="0"/>
                <a:sym typeface="Poppins ExtraBold" panose="020B0604020202020204" charset="0"/>
              </a:rPr>
              <a:t>COESIDA</a:t>
            </a:r>
          </a:p>
        </p:txBody>
      </p:sp>
      <p:sp>
        <p:nvSpPr>
          <p:cNvPr id="4100" name="Google Shape;86;p19"/>
          <p:cNvSpPr txBox="1">
            <a:spLocks noChangeArrowheads="1"/>
          </p:cNvSpPr>
          <p:nvPr/>
        </p:nvSpPr>
        <p:spPr bwMode="auto">
          <a:xfrm>
            <a:off x="1755775" y="2990850"/>
            <a:ext cx="56324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1700" dirty="0">
                <a:solidFill>
                  <a:srgbClr val="FFFFFF"/>
                </a:solidFill>
                <a:latin typeface="Poppins" panose="020B0604020202020204" charset="0"/>
                <a:sym typeface="Poppins" panose="020B0604020202020204" charset="0"/>
              </a:rPr>
              <a:t>2 0 2 3</a:t>
            </a:r>
            <a:endParaRPr lang="es-MX" altLang="es-MX" sz="1300" dirty="0">
              <a:solidFill>
                <a:srgbClr val="FFFFFF"/>
              </a:solidFill>
              <a:latin typeface="Poppins" panose="020B0604020202020204" charset="0"/>
              <a:sym typeface="Poppins" panose="020B0604020202020204" charset="0"/>
            </a:endParaRPr>
          </a:p>
        </p:txBody>
      </p:sp>
      <p:sp>
        <p:nvSpPr>
          <p:cNvPr id="4101" name="Google Shape;87;p19"/>
          <p:cNvSpPr>
            <a:spLocks noChangeArrowheads="1"/>
          </p:cNvSpPr>
          <p:nvPr/>
        </p:nvSpPr>
        <p:spPr bwMode="auto">
          <a:xfrm>
            <a:off x="4186238" y="2381250"/>
            <a:ext cx="771525" cy="44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s-MX" altLang="es-MX"/>
          </a:p>
        </p:txBody>
      </p:sp>
      <p:pic>
        <p:nvPicPr>
          <p:cNvPr id="410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67941"/>
          <a:stretch>
            <a:fillRect/>
          </a:stretch>
        </p:blipFill>
        <p:spPr bwMode="auto">
          <a:xfrm>
            <a:off x="1211263" y="1092200"/>
            <a:ext cx="1554162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/>
          <p:nvPr/>
        </p:nvSpPr>
        <p:spPr>
          <a:xfrm>
            <a:off x="2739770" y="-959"/>
            <a:ext cx="3732803" cy="898456"/>
          </a:xfrm>
          <a:prstGeom prst="round2DiagRect">
            <a:avLst>
              <a:gd name="adj1" fmla="val 33324"/>
              <a:gd name="adj2" fmla="val 3916"/>
            </a:avLst>
          </a:prstGeom>
          <a:solidFill>
            <a:srgbClr val="25A4D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solidFill>
                <a:srgbClr val="25A4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79" name="Google Shape;127;p25"/>
          <p:cNvSpPr txBox="1">
            <a:spLocks noChangeArrowheads="1"/>
          </p:cNvSpPr>
          <p:nvPr/>
        </p:nvSpPr>
        <p:spPr bwMode="auto">
          <a:xfrm>
            <a:off x="2351330" y="100358"/>
            <a:ext cx="4343400" cy="80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000" b="1" dirty="0">
                <a:solidFill>
                  <a:srgbClr val="F3F3F3"/>
                </a:solidFill>
                <a:latin typeface="Poppins" panose="020B0604020202020204" charset="0"/>
                <a:sym typeface="Poppins" panose="020B0604020202020204" charset="0"/>
              </a:rPr>
              <a:t>USUARIOS CAPASITS</a:t>
            </a:r>
          </a:p>
          <a:p>
            <a:pPr algn="ctr" eaLnBrk="1" hangingPunct="1"/>
            <a:r>
              <a:rPr lang="es-MX" altLang="es-MX" sz="2000" b="1" dirty="0">
                <a:solidFill>
                  <a:srgbClr val="F3F3F3"/>
                </a:solidFill>
                <a:latin typeface="Poppins" panose="020B0604020202020204" charset="0"/>
                <a:sym typeface="Poppins" panose="020B0604020202020204" charset="0"/>
              </a:rPr>
              <a:t>Enero  2023</a:t>
            </a:r>
            <a:endParaRPr lang="es-MX" altLang="es-MX" sz="100" b="1" dirty="0">
              <a:solidFill>
                <a:srgbClr val="F3F3F3"/>
              </a:solidFill>
              <a:latin typeface="Poppins" panose="020B0604020202020204" charset="0"/>
              <a:sym typeface="Poppins" panose="020B060402020202020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69498" y="397805"/>
            <a:ext cx="622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419681" y="883642"/>
            <a:ext cx="545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533425" y="746491"/>
            <a:ext cx="622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TF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957007" y="4789198"/>
            <a:ext cx="165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TOTAL: 4493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353301" y="4881531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SALVAR 30  Enero 2023</a:t>
            </a: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692927"/>
              </p:ext>
            </p:extLst>
          </p:nvPr>
        </p:nvGraphicFramePr>
        <p:xfrm>
          <a:off x="765445" y="879086"/>
          <a:ext cx="12969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3" imgW="2486143" imgH="7791532" progId="Excel.Sheet.12">
                  <p:embed/>
                </p:oleObj>
              </mc:Choice>
              <mc:Fallback>
                <p:oleObj name="Hoja de cálculo" r:id="rId3" imgW="2486143" imgH="77915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5445" y="879086"/>
                        <a:ext cx="12969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237261"/>
              </p:ext>
            </p:extLst>
          </p:nvPr>
        </p:nvGraphicFramePr>
        <p:xfrm>
          <a:off x="3731988" y="1191421"/>
          <a:ext cx="1553303" cy="3879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5" imgW="2486143" imgH="6210422" progId="Excel.Sheet.12">
                  <p:embed/>
                </p:oleObj>
              </mc:Choice>
              <mc:Fallback>
                <p:oleObj name="Hoja de cálculo" r:id="rId5" imgW="2486143" imgH="62104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1988" y="1191421"/>
                        <a:ext cx="1553303" cy="3879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270198"/>
              </p:ext>
            </p:extLst>
          </p:nvPr>
        </p:nvGraphicFramePr>
        <p:xfrm>
          <a:off x="6694730" y="1191419"/>
          <a:ext cx="1994827" cy="337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7" imgW="2486143" imgH="4209989" progId="Excel.Sheet.12">
                  <p:embed/>
                </p:oleObj>
              </mc:Choice>
              <mc:Fallback>
                <p:oleObj name="Hoja de cálculo" r:id="rId7" imgW="2486143" imgH="42099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94730" y="1191419"/>
                        <a:ext cx="1994827" cy="337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/>
          <p:nvPr/>
        </p:nvSpPr>
        <p:spPr>
          <a:xfrm>
            <a:off x="2739770" y="-959"/>
            <a:ext cx="3732803" cy="898456"/>
          </a:xfrm>
          <a:prstGeom prst="round2DiagRect">
            <a:avLst>
              <a:gd name="adj1" fmla="val 33324"/>
              <a:gd name="adj2" fmla="val 3916"/>
            </a:avLst>
          </a:prstGeom>
          <a:solidFill>
            <a:srgbClr val="25A4D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solidFill>
                <a:srgbClr val="25A4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79" name="Google Shape;127;p25"/>
          <p:cNvSpPr txBox="1">
            <a:spLocks noChangeArrowheads="1"/>
          </p:cNvSpPr>
          <p:nvPr/>
        </p:nvSpPr>
        <p:spPr bwMode="auto">
          <a:xfrm>
            <a:off x="2351330" y="100358"/>
            <a:ext cx="4343400" cy="80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000" b="1" dirty="0">
                <a:solidFill>
                  <a:srgbClr val="F3F3F3"/>
                </a:solidFill>
                <a:latin typeface="Poppins" panose="020B0604020202020204" charset="0"/>
                <a:sym typeface="Poppins" panose="020B0604020202020204" charset="0"/>
              </a:rPr>
              <a:t>USUARIOS CAPASITS</a:t>
            </a:r>
          </a:p>
          <a:p>
            <a:pPr algn="ctr" eaLnBrk="1" hangingPunct="1"/>
            <a:r>
              <a:rPr lang="es-MX" altLang="es-MX" sz="2000" b="1" dirty="0">
                <a:solidFill>
                  <a:srgbClr val="F3F3F3"/>
                </a:solidFill>
                <a:latin typeface="Poppins" panose="020B0604020202020204" charset="0"/>
                <a:sym typeface="Poppins" panose="020B0604020202020204" charset="0"/>
              </a:rPr>
              <a:t>Febrero   2023</a:t>
            </a:r>
            <a:endParaRPr lang="es-MX" altLang="es-MX" sz="100" b="1" dirty="0">
              <a:solidFill>
                <a:srgbClr val="F3F3F3"/>
              </a:solidFill>
              <a:latin typeface="Poppins" panose="020B0604020202020204" charset="0"/>
              <a:sym typeface="Poppins" panose="020B060402020202020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69498" y="397805"/>
            <a:ext cx="622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333417" y="964891"/>
            <a:ext cx="545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533425" y="746491"/>
            <a:ext cx="622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TF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957007" y="4789198"/>
            <a:ext cx="165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TOTAL: 4687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353301" y="4881531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SALVAR 28  Febrero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5233B8F-D9A3-BA09-AF44-7DFC15EF6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23" y="820141"/>
            <a:ext cx="1371324" cy="4187249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90AE698-4733-BCD9-E032-4D5C8C1A7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278025"/>
              </p:ext>
            </p:extLst>
          </p:nvPr>
        </p:nvGraphicFramePr>
        <p:xfrm>
          <a:off x="3776962" y="1292223"/>
          <a:ext cx="1285438" cy="3416304"/>
        </p:xfrm>
        <a:graphic>
          <a:graphicData uri="http://schemas.openxmlformats.org/drawingml/2006/table">
            <a:tbl>
              <a:tblPr/>
              <a:tblGrid>
                <a:gridCol w="850367">
                  <a:extLst>
                    <a:ext uri="{9D8B030D-6E8A-4147-A177-3AD203B41FA5}">
                      <a16:colId xmlns:a16="http://schemas.microsoft.com/office/drawing/2014/main" val="1790259643"/>
                    </a:ext>
                  </a:extLst>
                </a:gridCol>
                <a:gridCol w="435071">
                  <a:extLst>
                    <a:ext uri="{9D8B030D-6E8A-4147-A177-3AD203B41FA5}">
                      <a16:colId xmlns:a16="http://schemas.microsoft.com/office/drawing/2014/main" val="3950541252"/>
                    </a:ext>
                  </a:extLst>
                </a:gridCol>
              </a:tblGrid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954480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ABASOLO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511626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ALLENDE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813053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ANAHUAC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103092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APODACA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897292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ARAMBERRI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129600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CADEREYTA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22676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CARMEN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737495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CIENEGA DE FLORES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547155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ARROYO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415049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GALEANA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863841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GUADALUPE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04807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GARCIA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48385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GRAL. ESCOBEDO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487546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GRAL. TERAN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54678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GRAL. ZUAZUA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661206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HIDALGO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014650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HUALAHUISES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266771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JUAREZ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574554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LINARES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981429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MINA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396311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MONTEMORELOS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070938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MONTERREY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434812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PESQUERIA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517437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SABINAS HIDALGO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269351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SALINAS VICTORIA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895767"/>
                  </a:ext>
                </a:extLst>
              </a:tr>
              <a:tr h="1977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NICOLAS DE LOS GARZA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487311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PEDRO 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096122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CATARINA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834562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SANTIAGO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359637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VALLECILLO</a:t>
                      </a:r>
                    </a:p>
                  </a:txBody>
                  <a:tcPr marL="4944" marR="4944" marT="49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44" marR="4944" marT="49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041869"/>
                  </a:ext>
                </a:extLst>
              </a:tr>
              <a:tr h="1038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4944" marR="4944" marT="49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94493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976E066-F066-CA3D-E5BC-E0E996A27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043715"/>
              </p:ext>
            </p:extLst>
          </p:nvPr>
        </p:nvGraphicFramePr>
        <p:xfrm>
          <a:off x="6567949" y="1184434"/>
          <a:ext cx="1930952" cy="3416310"/>
        </p:xfrm>
        <a:graphic>
          <a:graphicData uri="http://schemas.openxmlformats.org/drawingml/2006/table">
            <a:tbl>
              <a:tblPr/>
              <a:tblGrid>
                <a:gridCol w="1277399">
                  <a:extLst>
                    <a:ext uri="{9D8B030D-6E8A-4147-A177-3AD203B41FA5}">
                      <a16:colId xmlns:a16="http://schemas.microsoft.com/office/drawing/2014/main" val="3246465363"/>
                    </a:ext>
                  </a:extLst>
                </a:gridCol>
                <a:gridCol w="653553">
                  <a:extLst>
                    <a:ext uri="{9D8B030D-6E8A-4147-A177-3AD203B41FA5}">
                      <a16:colId xmlns:a16="http://schemas.microsoft.com/office/drawing/2014/main" val="1473218045"/>
                    </a:ext>
                  </a:extLst>
                </a:gridCol>
              </a:tblGrid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351514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APODACA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680877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CADEREYTA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530977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CARMEN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950587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CIENEGA DE FLORES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037569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GONZALEZ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405128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GUADALUPE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188015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GARCIA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549296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GRAL. ESCOBEDO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305041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GRAL. TERAN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716400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JUAREZ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439347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LINARES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111249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MONTEMORELOS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716826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MONTERREY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482087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PESQUERIA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640694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SALINAS VICTORIA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447690"/>
                  </a:ext>
                </a:extLst>
              </a:tr>
              <a:tr h="2970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NICOLAS DE LOS GARZA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679939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PEDRO 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933620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CATARINA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162652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SANTIAGO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981279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388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25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/>
          <p:nvPr/>
        </p:nvSpPr>
        <p:spPr>
          <a:xfrm>
            <a:off x="2739770" y="-959"/>
            <a:ext cx="3732803" cy="898456"/>
          </a:xfrm>
          <a:prstGeom prst="round2DiagRect">
            <a:avLst>
              <a:gd name="adj1" fmla="val 33324"/>
              <a:gd name="adj2" fmla="val 3916"/>
            </a:avLst>
          </a:prstGeom>
          <a:solidFill>
            <a:srgbClr val="25A4D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solidFill>
                <a:srgbClr val="25A4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79" name="Google Shape;127;p25"/>
          <p:cNvSpPr txBox="1">
            <a:spLocks noChangeArrowheads="1"/>
          </p:cNvSpPr>
          <p:nvPr/>
        </p:nvSpPr>
        <p:spPr bwMode="auto">
          <a:xfrm>
            <a:off x="2351330" y="100358"/>
            <a:ext cx="4343400" cy="80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000" b="1" dirty="0">
                <a:solidFill>
                  <a:srgbClr val="F3F3F3"/>
                </a:solidFill>
                <a:latin typeface="Poppins" panose="020B0604020202020204" charset="0"/>
                <a:sym typeface="Poppins" panose="020B0604020202020204" charset="0"/>
              </a:rPr>
              <a:t>USUARIOS CAPASITS</a:t>
            </a:r>
          </a:p>
          <a:p>
            <a:pPr algn="ctr" eaLnBrk="1" hangingPunct="1"/>
            <a:r>
              <a:rPr lang="es-MX" altLang="es-MX" sz="2000" b="1" dirty="0">
                <a:solidFill>
                  <a:srgbClr val="F3F3F3"/>
                </a:solidFill>
                <a:latin typeface="Poppins" panose="020B0604020202020204" charset="0"/>
                <a:sym typeface="Poppins" panose="020B0604020202020204" charset="0"/>
              </a:rPr>
              <a:t>Marzo   2023</a:t>
            </a:r>
            <a:endParaRPr lang="es-MX" altLang="es-MX" sz="100" b="1" dirty="0">
              <a:solidFill>
                <a:srgbClr val="F3F3F3"/>
              </a:solidFill>
              <a:latin typeface="Poppins" panose="020B0604020202020204" charset="0"/>
              <a:sym typeface="Poppins" panose="020B060402020202020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69498" y="397805"/>
            <a:ext cx="622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250276" y="895234"/>
            <a:ext cx="545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533425" y="746491"/>
            <a:ext cx="622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TF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957007" y="4789198"/>
            <a:ext cx="165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TOTAL: 4780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353301" y="4881531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SALVAR 31  Marzo  2023</a:t>
            </a: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259720"/>
              </p:ext>
            </p:extLst>
          </p:nvPr>
        </p:nvGraphicFramePr>
        <p:xfrm>
          <a:off x="801333" y="815309"/>
          <a:ext cx="13589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3" imgW="2476433" imgH="7410575" progId="Excel.Sheet.12">
                  <p:embed/>
                </p:oleObj>
              </mc:Choice>
              <mc:Fallback>
                <p:oleObj name="Hoja de cálculo" r:id="rId3" imgW="2476433" imgH="74105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1333" y="815309"/>
                        <a:ext cx="13589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178098"/>
              </p:ext>
            </p:extLst>
          </p:nvPr>
        </p:nvGraphicFramePr>
        <p:xfrm>
          <a:off x="3632311" y="1185302"/>
          <a:ext cx="1511189" cy="391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5" imgW="2476433" imgH="6410358" progId="Excel.Sheet.12">
                  <p:embed/>
                </p:oleObj>
              </mc:Choice>
              <mc:Fallback>
                <p:oleObj name="Hoja de cálculo" r:id="rId5" imgW="2476433" imgH="64103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2311" y="1185302"/>
                        <a:ext cx="1511189" cy="391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29468"/>
              </p:ext>
            </p:extLst>
          </p:nvPr>
        </p:nvGraphicFramePr>
        <p:xfrm>
          <a:off x="6563762" y="1203011"/>
          <a:ext cx="2102328" cy="3573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7" imgW="2476433" imgH="4209989" progId="Excel.Sheet.12">
                  <p:embed/>
                </p:oleObj>
              </mc:Choice>
              <mc:Fallback>
                <p:oleObj name="Hoja de cálculo" r:id="rId7" imgW="2476433" imgH="42099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63762" y="1203011"/>
                        <a:ext cx="2102328" cy="3573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543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/>
          <p:nvPr/>
        </p:nvSpPr>
        <p:spPr>
          <a:xfrm>
            <a:off x="2739770" y="-959"/>
            <a:ext cx="3732803" cy="898456"/>
          </a:xfrm>
          <a:prstGeom prst="round2DiagRect">
            <a:avLst>
              <a:gd name="adj1" fmla="val 33324"/>
              <a:gd name="adj2" fmla="val 3916"/>
            </a:avLst>
          </a:prstGeom>
          <a:solidFill>
            <a:srgbClr val="25A4D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solidFill>
                <a:srgbClr val="25A4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79" name="Google Shape;127;p25"/>
          <p:cNvSpPr txBox="1">
            <a:spLocks noChangeArrowheads="1"/>
          </p:cNvSpPr>
          <p:nvPr/>
        </p:nvSpPr>
        <p:spPr bwMode="auto">
          <a:xfrm>
            <a:off x="2351330" y="100358"/>
            <a:ext cx="4343400" cy="80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000" b="1" dirty="0">
                <a:solidFill>
                  <a:srgbClr val="F3F3F3"/>
                </a:solidFill>
                <a:latin typeface="Poppins" panose="020B0604020202020204" charset="0"/>
                <a:sym typeface="Poppins" panose="020B0604020202020204" charset="0"/>
              </a:rPr>
              <a:t>USUARIOS CAPASITS</a:t>
            </a:r>
          </a:p>
          <a:p>
            <a:pPr algn="ctr" eaLnBrk="1" hangingPunct="1"/>
            <a:r>
              <a:rPr lang="es-MX" altLang="es-MX" sz="2000" b="1" dirty="0">
                <a:solidFill>
                  <a:srgbClr val="F3F3F3"/>
                </a:solidFill>
                <a:latin typeface="Poppins" panose="020B0604020202020204" charset="0"/>
                <a:sym typeface="Poppins" panose="020B0604020202020204" charset="0"/>
              </a:rPr>
              <a:t>Abril   2023</a:t>
            </a:r>
            <a:endParaRPr lang="es-MX" altLang="es-MX" sz="100" b="1" dirty="0">
              <a:solidFill>
                <a:srgbClr val="F3F3F3"/>
              </a:solidFill>
              <a:latin typeface="Poppins" panose="020B0604020202020204" charset="0"/>
              <a:sym typeface="Poppins" panose="020B060402020202020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69498" y="397805"/>
            <a:ext cx="622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250276" y="897497"/>
            <a:ext cx="545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533425" y="746491"/>
            <a:ext cx="622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TF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957007" y="4789198"/>
            <a:ext cx="165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TOTAL</a:t>
            </a:r>
            <a:r>
              <a:rPr lang="es-MX"/>
              <a:t>: 4920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353301" y="4881531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SALVAR 30  Abril  2023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14364"/>
              </p:ext>
            </p:extLst>
          </p:nvPr>
        </p:nvGraphicFramePr>
        <p:xfrm>
          <a:off x="805301" y="771287"/>
          <a:ext cx="13509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3" imgW="2476433" imgH="7448670" progId="Excel.Sheet.12">
                  <p:embed/>
                </p:oleObj>
              </mc:Choice>
              <mc:Fallback>
                <p:oleObj name="Hoja de cálculo" r:id="rId3" imgW="2476433" imgH="74486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5301" y="771287"/>
                        <a:ext cx="135096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195970"/>
              </p:ext>
            </p:extLst>
          </p:nvPr>
        </p:nvGraphicFramePr>
        <p:xfrm>
          <a:off x="3645837" y="1134917"/>
          <a:ext cx="1439341" cy="3962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5" imgW="2476433" imgH="6819955" progId="Excel.Sheet.12">
                  <p:embed/>
                </p:oleObj>
              </mc:Choice>
              <mc:Fallback>
                <p:oleObj name="Hoja de cálculo" r:id="rId5" imgW="2476433" imgH="68199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45837" y="1134917"/>
                        <a:ext cx="1439341" cy="3962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289407"/>
              </p:ext>
            </p:extLst>
          </p:nvPr>
        </p:nvGraphicFramePr>
        <p:xfrm>
          <a:off x="6654401" y="1205274"/>
          <a:ext cx="1921049" cy="3416310"/>
        </p:xfrm>
        <a:graphic>
          <a:graphicData uri="http://schemas.openxmlformats.org/drawingml/2006/table">
            <a:tbl>
              <a:tblPr/>
              <a:tblGrid>
                <a:gridCol w="1275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MUNICIPIO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APODACA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CADEREYTA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CARMEN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CIENEGA DE FLORES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 GONZALEZ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GUADALUPE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GARCIA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GRAL. ESCOBEDO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GRAL. TERAN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JUAREZ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LINARES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MONTEMORELOS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MONTERREY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PESQUERIA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SALINAS VICTORIA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70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NICOLAS DE LOS GARZA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PEDRO 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CATARINA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SANTIAGO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10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/>
          <p:nvPr/>
        </p:nvSpPr>
        <p:spPr>
          <a:xfrm>
            <a:off x="2739770" y="-959"/>
            <a:ext cx="3732803" cy="898456"/>
          </a:xfrm>
          <a:prstGeom prst="round2DiagRect">
            <a:avLst>
              <a:gd name="adj1" fmla="val 33324"/>
              <a:gd name="adj2" fmla="val 3916"/>
            </a:avLst>
          </a:prstGeom>
          <a:solidFill>
            <a:srgbClr val="25A4D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solidFill>
                <a:srgbClr val="25A4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79" name="Google Shape;127;p25"/>
          <p:cNvSpPr txBox="1">
            <a:spLocks noChangeArrowheads="1"/>
          </p:cNvSpPr>
          <p:nvPr/>
        </p:nvSpPr>
        <p:spPr bwMode="auto">
          <a:xfrm>
            <a:off x="2351330" y="100358"/>
            <a:ext cx="4343400" cy="80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000" b="1" dirty="0">
                <a:solidFill>
                  <a:srgbClr val="F3F3F3"/>
                </a:solidFill>
                <a:latin typeface="Poppins" panose="020B0604020202020204" charset="0"/>
                <a:sym typeface="Poppins" panose="020B0604020202020204" charset="0"/>
              </a:rPr>
              <a:t>USUARIOS CAPASITS</a:t>
            </a:r>
          </a:p>
          <a:p>
            <a:pPr algn="ctr" eaLnBrk="1" hangingPunct="1"/>
            <a:r>
              <a:rPr lang="es-MX" altLang="es-MX" sz="2000" b="1" dirty="0">
                <a:solidFill>
                  <a:srgbClr val="F3F3F3"/>
                </a:solidFill>
                <a:latin typeface="Poppins" panose="020B0604020202020204" charset="0"/>
                <a:sym typeface="Poppins" panose="020B0604020202020204" charset="0"/>
              </a:rPr>
              <a:t>Mayo  2023</a:t>
            </a:r>
            <a:endParaRPr lang="es-MX" altLang="es-MX" sz="100" b="1" dirty="0">
              <a:solidFill>
                <a:srgbClr val="F3F3F3"/>
              </a:solidFill>
              <a:latin typeface="Poppins" panose="020B0604020202020204" charset="0"/>
              <a:sym typeface="Poppins" panose="020B060402020202020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69498" y="397805"/>
            <a:ext cx="622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250276" y="897497"/>
            <a:ext cx="545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533425" y="746491"/>
            <a:ext cx="622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TF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957007" y="4789198"/>
            <a:ext cx="165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TOTAL: 4932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353301" y="4881531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SALVAR 30  Mayo  2023</a:t>
            </a: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80657"/>
              </p:ext>
            </p:extLst>
          </p:nvPr>
        </p:nvGraphicFramePr>
        <p:xfrm>
          <a:off x="805301" y="832893"/>
          <a:ext cx="13509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3" imgW="2476433" imgH="7448670" progId="Excel.Sheet.12">
                  <p:embed/>
                </p:oleObj>
              </mc:Choice>
              <mc:Fallback>
                <p:oleObj name="Hoja de cálculo" r:id="rId3" imgW="2476433" imgH="74486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5301" y="832893"/>
                        <a:ext cx="135096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963921"/>
              </p:ext>
            </p:extLst>
          </p:nvPr>
        </p:nvGraphicFramePr>
        <p:xfrm>
          <a:off x="3666761" y="1205273"/>
          <a:ext cx="1413782" cy="3891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5" imgW="2476433" imgH="6819955" progId="Excel.Sheet.12">
                  <p:embed/>
                </p:oleObj>
              </mc:Choice>
              <mc:Fallback>
                <p:oleObj name="Hoja de cálculo" r:id="rId5" imgW="2476433" imgH="68199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66761" y="1205273"/>
                        <a:ext cx="1413782" cy="3891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158894"/>
              </p:ext>
            </p:extLst>
          </p:nvPr>
        </p:nvGraphicFramePr>
        <p:xfrm>
          <a:off x="6694730" y="1151746"/>
          <a:ext cx="1954003" cy="3637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7" imgW="2476433" imgH="4610130" progId="Excel.Sheet.12">
                  <p:embed/>
                </p:oleObj>
              </mc:Choice>
              <mc:Fallback>
                <p:oleObj name="Hoja de cálculo" r:id="rId7" imgW="2476433" imgH="46101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94730" y="1151746"/>
                        <a:ext cx="1954003" cy="3637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22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/>
          <p:nvPr/>
        </p:nvSpPr>
        <p:spPr>
          <a:xfrm>
            <a:off x="2739770" y="-959"/>
            <a:ext cx="3732803" cy="898456"/>
          </a:xfrm>
          <a:prstGeom prst="round2DiagRect">
            <a:avLst>
              <a:gd name="adj1" fmla="val 33324"/>
              <a:gd name="adj2" fmla="val 3916"/>
            </a:avLst>
          </a:prstGeom>
          <a:solidFill>
            <a:srgbClr val="25A4D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solidFill>
                <a:srgbClr val="25A4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79" name="Google Shape;127;p25"/>
          <p:cNvSpPr txBox="1">
            <a:spLocks noChangeArrowheads="1"/>
          </p:cNvSpPr>
          <p:nvPr/>
        </p:nvSpPr>
        <p:spPr bwMode="auto">
          <a:xfrm>
            <a:off x="2351330" y="100358"/>
            <a:ext cx="4343400" cy="80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000" b="1" dirty="0">
                <a:solidFill>
                  <a:srgbClr val="F3F3F3"/>
                </a:solidFill>
                <a:latin typeface="Poppins" panose="020B0604020202020204" charset="0"/>
                <a:sym typeface="Poppins" panose="020B0604020202020204" charset="0"/>
              </a:rPr>
              <a:t>USUARIOS CAPASITS</a:t>
            </a:r>
          </a:p>
          <a:p>
            <a:pPr algn="ctr" eaLnBrk="1" hangingPunct="1"/>
            <a:r>
              <a:rPr lang="es-MX" altLang="es-MX" sz="2000" b="1" dirty="0">
                <a:solidFill>
                  <a:srgbClr val="F3F3F3"/>
                </a:solidFill>
                <a:latin typeface="Poppins" panose="020B0604020202020204" charset="0"/>
                <a:sym typeface="Poppins" panose="020B0604020202020204" charset="0"/>
              </a:rPr>
              <a:t>Junio  2023</a:t>
            </a:r>
            <a:endParaRPr lang="es-MX" altLang="es-MX" sz="100" b="1" dirty="0">
              <a:solidFill>
                <a:srgbClr val="F3F3F3"/>
              </a:solidFill>
              <a:latin typeface="Poppins" panose="020B0604020202020204" charset="0"/>
              <a:sym typeface="Poppins" panose="020B060402020202020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69498" y="397805"/>
            <a:ext cx="622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250276" y="897497"/>
            <a:ext cx="545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533425" y="746491"/>
            <a:ext cx="622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TF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957007" y="4789198"/>
            <a:ext cx="165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TOTAL: 5005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353301" y="4881531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SALVAR 30  Junio  2023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30" y="1080645"/>
            <a:ext cx="2044053" cy="36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307818"/>
              </p:ext>
            </p:extLst>
          </p:nvPr>
        </p:nvGraphicFramePr>
        <p:xfrm>
          <a:off x="3784842" y="1205273"/>
          <a:ext cx="1374649" cy="3783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476433" imgH="6819955" progId="Excel.Sheet.12">
                  <p:embed/>
                </p:oleObj>
              </mc:Choice>
              <mc:Fallback>
                <p:oleObj name="Hoja de cálculo" r:id="rId4" imgW="2476433" imgH="68199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4842" y="1205273"/>
                        <a:ext cx="1374649" cy="3783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096954"/>
              </p:ext>
            </p:extLst>
          </p:nvPr>
        </p:nvGraphicFramePr>
        <p:xfrm>
          <a:off x="786251" y="825614"/>
          <a:ext cx="13890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476433" imgH="7248465" progId="Excel.Sheet.12">
                  <p:embed/>
                </p:oleObj>
              </mc:Choice>
              <mc:Fallback>
                <p:oleObj name="Hoja de cálculo" r:id="rId6" imgW="2476433" imgH="72484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6251" y="825614"/>
                        <a:ext cx="138906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334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/>
          <p:nvPr/>
        </p:nvSpPr>
        <p:spPr>
          <a:xfrm>
            <a:off x="2739770" y="-959"/>
            <a:ext cx="3732803" cy="898456"/>
          </a:xfrm>
          <a:prstGeom prst="round2DiagRect">
            <a:avLst>
              <a:gd name="adj1" fmla="val 33324"/>
              <a:gd name="adj2" fmla="val 3916"/>
            </a:avLst>
          </a:prstGeom>
          <a:solidFill>
            <a:srgbClr val="25A4DC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kern="0">
              <a:solidFill>
                <a:srgbClr val="25A4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79" name="Google Shape;127;p25"/>
          <p:cNvSpPr txBox="1">
            <a:spLocks noChangeArrowheads="1"/>
          </p:cNvSpPr>
          <p:nvPr/>
        </p:nvSpPr>
        <p:spPr bwMode="auto">
          <a:xfrm>
            <a:off x="2351330" y="97308"/>
            <a:ext cx="4343400" cy="80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000" b="1" dirty="0">
                <a:solidFill>
                  <a:srgbClr val="F3F3F3"/>
                </a:solidFill>
                <a:latin typeface="Poppins" panose="020B0604020202020204" charset="0"/>
                <a:sym typeface="Poppins" panose="020B0604020202020204" charset="0"/>
              </a:rPr>
              <a:t>USUARIOS CAPASITS</a:t>
            </a:r>
          </a:p>
          <a:p>
            <a:pPr algn="ctr" eaLnBrk="1" hangingPunct="1"/>
            <a:r>
              <a:rPr lang="es-MX" altLang="es-MX" sz="2000" b="1" dirty="0">
                <a:solidFill>
                  <a:srgbClr val="F3F3F3"/>
                </a:solidFill>
                <a:latin typeface="Poppins" panose="020B0604020202020204" charset="0"/>
                <a:sym typeface="Poppins" panose="020B0604020202020204" charset="0"/>
              </a:rPr>
              <a:t>Julio  2023</a:t>
            </a:r>
            <a:endParaRPr lang="es-MX" altLang="es-MX" sz="100" b="1" dirty="0">
              <a:solidFill>
                <a:srgbClr val="F3F3F3"/>
              </a:solidFill>
              <a:latin typeface="Poppins" panose="020B0604020202020204" charset="0"/>
              <a:sym typeface="Poppins" panose="020B060402020202020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69498" y="397805"/>
            <a:ext cx="622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420209" y="841875"/>
            <a:ext cx="545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533425" y="746491"/>
            <a:ext cx="622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TF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957007" y="4789198"/>
            <a:ext cx="1657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TOTAL: 5064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353301" y="4881531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SALVAR 30  Junio  2023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CF7E590-EECE-1035-50FC-06BB2893C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75226"/>
              </p:ext>
            </p:extLst>
          </p:nvPr>
        </p:nvGraphicFramePr>
        <p:xfrm>
          <a:off x="6654401" y="1136717"/>
          <a:ext cx="1921049" cy="3416310"/>
        </p:xfrm>
        <a:graphic>
          <a:graphicData uri="http://schemas.openxmlformats.org/drawingml/2006/table">
            <a:tbl>
              <a:tblPr/>
              <a:tblGrid>
                <a:gridCol w="1275755">
                  <a:extLst>
                    <a:ext uri="{9D8B030D-6E8A-4147-A177-3AD203B41FA5}">
                      <a16:colId xmlns:a16="http://schemas.microsoft.com/office/drawing/2014/main" val="807861844"/>
                    </a:ext>
                  </a:extLst>
                </a:gridCol>
                <a:gridCol w="645294">
                  <a:extLst>
                    <a:ext uri="{9D8B030D-6E8A-4147-A177-3AD203B41FA5}">
                      <a16:colId xmlns:a16="http://schemas.microsoft.com/office/drawing/2014/main" val="2855942072"/>
                    </a:ext>
                  </a:extLst>
                </a:gridCol>
              </a:tblGrid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135941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APODACA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925598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CADEREYTA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454164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CIENEGA DE FLORES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211821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GONZALEZ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214023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CARMEN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800831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GARCIA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86023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GRAL. ESCOBEDO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020469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GRAL. TERAN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679183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GUADALUPE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860452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JUAREZ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995006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LINARES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777287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MONTEMORELOS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3509131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MONTERREY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078162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PESQUERIA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430356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SALINAS VICTORIA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290992"/>
                  </a:ext>
                </a:extLst>
              </a:tr>
              <a:tr h="2970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NICOLAS DE LOS GARZA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952085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PEDRO 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356948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CATARINA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022363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SANTIAGO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27" marR="7427" marT="74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38910"/>
                  </a:ext>
                </a:extLst>
              </a:tr>
              <a:tr h="1559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427" marR="7427" marT="7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960266"/>
                  </a:ext>
                </a:extLst>
              </a:tr>
            </a:tbl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3A5BB8E2-D99C-3A04-B243-36B21DCF73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781413"/>
              </p:ext>
            </p:extLst>
          </p:nvPr>
        </p:nvGraphicFramePr>
        <p:xfrm>
          <a:off x="3833812" y="1079500"/>
          <a:ext cx="14763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476532" imgH="6819885" progId="Excel.Sheet.12">
                  <p:embed/>
                </p:oleObj>
              </mc:Choice>
              <mc:Fallback>
                <p:oleObj name="Worksheet" r:id="rId3" imgW="2476532" imgH="68198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3812" y="1079500"/>
                        <a:ext cx="14763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25604892-5745-9DF5-62E7-BE5F521DFC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137758"/>
              </p:ext>
            </p:extLst>
          </p:nvPr>
        </p:nvGraphicFramePr>
        <p:xfrm>
          <a:off x="740110" y="886989"/>
          <a:ext cx="1389063" cy="4037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476532" imgH="7248378" progId="Excel.Sheet.12">
                  <p:embed/>
                </p:oleObj>
              </mc:Choice>
              <mc:Fallback>
                <p:oleObj name="Worksheet" r:id="rId5" imgW="2476532" imgH="72483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0110" y="886989"/>
                        <a:ext cx="1389063" cy="4037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49910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 ESTATEGICO 2021" id="{C6C7F4F1-950F-40F6-B20E-E158184741FA}" vid="{36031EEC-9511-489B-BFFD-DED66FF4519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ESTADISTICAS ENERO 2022</Template>
  <TotalTime>130</TotalTime>
  <Words>365</Words>
  <Application>Microsoft Office PowerPoint</Application>
  <PresentationFormat>Presentación en pantalla (16:9)</PresentationFormat>
  <Paragraphs>242</Paragraphs>
  <Slides>8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Poppins ExtraBold</vt:lpstr>
      <vt:lpstr>Calibri</vt:lpstr>
      <vt:lpstr>Arial</vt:lpstr>
      <vt:lpstr>Poppins</vt:lpstr>
      <vt:lpstr>Simple Light</vt:lpstr>
      <vt:lpstr>Hoja de cálculo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Mayela Sepulveda Garza</cp:lastModifiedBy>
  <cp:revision>20</cp:revision>
  <dcterms:created xsi:type="dcterms:W3CDTF">2022-01-13T15:12:59Z</dcterms:created>
  <dcterms:modified xsi:type="dcterms:W3CDTF">2023-08-16T23:14:42Z</dcterms:modified>
</cp:coreProperties>
</file>